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Montserra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Dana Watt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4.xml"/><Relationship Id="rId41" Type="http://schemas.openxmlformats.org/officeDocument/2006/relationships/font" Target="fonts/Montserrat-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Montserrat-bold.fntdata"/><Relationship Id="rId16" Type="http://schemas.openxmlformats.org/officeDocument/2006/relationships/slide" Target="slides/slide10.xml"/><Relationship Id="rId38" Type="http://schemas.openxmlformats.org/officeDocument/2006/relationships/font" Target="fonts/Montserrat-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4-16T01:24:34.251">
    <p:pos x="0" y="0"/>
    <p:text>Bev - would this slide be helpful?</p:text>
  </p:cm>
  <p:cm authorId="0" idx="2" dt="2021-04-15T20:17:53.592">
    <p:pos x="0" y="0"/>
    <p:text>plus feel free to delete this slide all together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f2b7661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f2b7661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Beverly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f2b7661a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f2b7661a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A</a:t>
            </a:r>
            <a:r>
              <a:rPr lang="en" sz="1600">
                <a:solidFill>
                  <a:schemeClr val="dk1"/>
                </a:solidFill>
                <a:latin typeface="Avenir"/>
                <a:ea typeface="Avenir"/>
                <a:cs typeface="Avenir"/>
                <a:sym typeface="Avenir"/>
              </a:rPr>
              <a:t>lysa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f2b7661a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f2b7661a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D</a:t>
            </a:r>
            <a:r>
              <a:rPr lang="en" sz="1600">
                <a:solidFill>
                  <a:schemeClr val="dk1"/>
                </a:solidFill>
                <a:latin typeface="Avenir"/>
                <a:ea typeface="Avenir"/>
                <a:cs typeface="Avenir"/>
                <a:sym typeface="Avenir"/>
              </a:rPr>
              <a:t>aniel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f2b7661a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f2b7661a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Dan</a:t>
            </a:r>
            <a:r>
              <a:rPr lang="en" sz="1600">
                <a:solidFill>
                  <a:schemeClr val="dk1"/>
                </a:solidFill>
                <a:latin typeface="Avenir"/>
                <a:ea typeface="Avenir"/>
                <a:cs typeface="Avenir"/>
                <a:sym typeface="Avenir"/>
              </a:rPr>
              <a:t>a - </a:t>
            </a:r>
            <a:r>
              <a:rPr lang="en" sz="1400">
                <a:solidFill>
                  <a:schemeClr val="dk1"/>
                </a:solidFill>
                <a:latin typeface="Avenir"/>
                <a:ea typeface="Avenir"/>
                <a:cs typeface="Avenir"/>
                <a:sym typeface="Avenir"/>
              </a:rPr>
              <a:t>When we look at the perception of gender in the search process and treatment, there were a few significant findings.</a:t>
            </a:r>
            <a:endParaRPr sz="14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400">
                <a:solidFill>
                  <a:schemeClr val="dk1"/>
                </a:solidFill>
                <a:highlight>
                  <a:srgbClr val="FFF2CC"/>
                </a:highlight>
                <a:latin typeface="Avenir"/>
                <a:ea typeface="Avenir"/>
                <a:cs typeface="Avenir"/>
                <a:sym typeface="Avenir"/>
              </a:rPr>
              <a:t>In regards to aspects that positively impacted a person’s search for a leadership position, 29% of males indicated that their gender POSITIVELY impacted them. Additionally similar findings were found among males with 30% indicating that their gender POSITIVELY impacted their treatment as a leader.</a:t>
            </a:r>
            <a:endParaRPr sz="1400">
              <a:solidFill>
                <a:schemeClr val="dk1"/>
              </a:solidFill>
              <a:highlight>
                <a:srgbClr val="FFF2CC"/>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400">
                <a:solidFill>
                  <a:schemeClr val="dk1"/>
                </a:solidFill>
                <a:highlight>
                  <a:srgbClr val="FCE5CD"/>
                </a:highlight>
                <a:latin typeface="Avenir"/>
                <a:ea typeface="Avenir"/>
                <a:cs typeface="Avenir"/>
                <a:sym typeface="Avenir"/>
              </a:rPr>
              <a:t>47% of females indicated that their gender NEGATIVELY impacted their search for leadership compared to 9% of males</a:t>
            </a:r>
            <a:endParaRPr sz="1400">
              <a:solidFill>
                <a:schemeClr val="dk1"/>
              </a:solidFill>
              <a:highlight>
                <a:srgbClr val="FCE5CD"/>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400">
                <a:solidFill>
                  <a:schemeClr val="dk1"/>
                </a:solidFill>
                <a:highlight>
                  <a:srgbClr val="FCE5CD"/>
                </a:highlight>
                <a:latin typeface="Avenir"/>
                <a:ea typeface="Avenir"/>
                <a:cs typeface="Avenir"/>
                <a:sym typeface="Avenir"/>
              </a:rPr>
              <a:t>And 51% of females indicated that their gender NEGATIVELY impacted their treatment as a leader compared to only 10% of males. </a:t>
            </a:r>
            <a:endParaRPr sz="1400">
              <a:solidFill>
                <a:schemeClr val="dk1"/>
              </a:solidFill>
              <a:highlight>
                <a:srgbClr val="FCE5CD"/>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400">
                <a:solidFill>
                  <a:schemeClr val="dk1"/>
                </a:solidFill>
                <a:latin typeface="Avenir"/>
                <a:ea typeface="Avenir"/>
                <a:cs typeface="Avenir"/>
                <a:sym typeface="Avenir"/>
              </a:rPr>
              <a:t>So what does all this mean?</a:t>
            </a:r>
            <a:endParaRPr sz="1400">
              <a:solidFill>
                <a:schemeClr val="dk1"/>
              </a:solidFill>
              <a:latin typeface="Avenir"/>
              <a:ea typeface="Avenir"/>
              <a:cs typeface="Avenir"/>
              <a:sym typeface="Aveni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f2b7661a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f2b7661a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Alysa - discussion of the 11 overall recommendations that have come from the report - intro how we will focus on three that speak to us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f2b7661a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cf2b7661a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Daniel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f2b7661a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f2b7661a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Dan</a:t>
            </a:r>
            <a:r>
              <a:rPr lang="en" sz="1600">
                <a:solidFill>
                  <a:schemeClr val="dk1"/>
                </a:solidFill>
                <a:latin typeface="Avenir"/>
                <a:ea typeface="Avenir"/>
                <a:cs typeface="Avenir"/>
                <a:sym typeface="Avenir"/>
              </a:rPr>
              <a:t>a - </a:t>
            </a:r>
            <a:r>
              <a:rPr lang="en" sz="1200">
                <a:solidFill>
                  <a:schemeClr val="dk1"/>
                </a:solidFill>
                <a:latin typeface="Avenir"/>
                <a:ea typeface="Avenir"/>
                <a:cs typeface="Avenir"/>
                <a:sym typeface="Avenir"/>
              </a:rPr>
              <a:t>Within our recommendations for professional development, training is required for recruiters to reduce bias, and validate multiple identities and perspectives during the hiring process. This training needs to include not just recruiters, but also leaders, board members, &amp; search committees. Mind you - this is not a one and done type of training. It needs to be ongoing to become sustainable within our systems and structures of hiring practices.</a:t>
            </a:r>
            <a:endParaRPr sz="7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f2b7661a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f2b7661a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Alysa (when you are done, can you intro the Advocacy committee)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f2b7661a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cf2b7661a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Hanadi &amp; Nadine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7e49c4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7e49c4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Nadine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f2b7661a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f2b7661a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Hanadi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f2b7661a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f2b7661a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Beverly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00c346924_0_3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00c346924_0_3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Nadine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c7f4c296de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c7f4c296de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Hanadi &amp; Nadine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cc4f4859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cc4f4859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Avenir"/>
                <a:ea typeface="Avenir"/>
                <a:cs typeface="Avenir"/>
                <a:sym typeface="Avenir"/>
              </a:rPr>
              <a:t>Nadine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c764e195b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cc764e195b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Avenir"/>
                <a:ea typeface="Avenir"/>
                <a:cs typeface="Avenir"/>
                <a:sym typeface="Avenir"/>
              </a:rPr>
              <a:t>Hanadi (first 2) &amp; Nadine (last one)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7e49c4c0e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c7e49c4c0e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Avenir"/>
                <a:ea typeface="Avenir"/>
                <a:cs typeface="Avenir"/>
                <a:sym typeface="Avenir"/>
              </a:rPr>
              <a:t>Nadine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7e49c4c0e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7e49c4c0e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Nadine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0da6363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d0da6363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Hanadi </a:t>
            </a:r>
            <a:r>
              <a:rPr lang="en">
                <a:solidFill>
                  <a:schemeClr val="dk1"/>
                </a:solidFill>
              </a:rPr>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7f4c296de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7f4c296de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Hanadi &amp; Nadine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cf2b7661a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cf2b7661a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Jennifer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cf2b7661a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cf2b7661a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Jennifer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cf2b7661a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cf2b7661a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venir"/>
                <a:ea typeface="Avenir"/>
                <a:cs typeface="Avenir"/>
                <a:sym typeface="Avenir"/>
              </a:rPr>
              <a:t>Beverly</a:t>
            </a:r>
            <a:endParaRPr sz="1600">
              <a:latin typeface="Avenir"/>
              <a:ea typeface="Avenir"/>
              <a:cs typeface="Avenir"/>
              <a:sym typeface="Aveni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f2b7661a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cf2b7661a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Jennifer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f2b7661a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f2b7661a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Jennifer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f2b7661a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f2b7661a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Beverly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2733d47a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2733d47a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highlight>
                  <a:srgbClr val="FFFFFF"/>
                </a:highlight>
                <a:latin typeface="Avenir"/>
                <a:ea typeface="Avenir"/>
                <a:cs typeface="Avenir"/>
                <a:sym typeface="Avenir"/>
              </a:rPr>
              <a:t>The Diversity Collaborative (DC) is committed to creating and sustaining a more diverse, inclusive, equitable, and just international school community through our focus on leadership.</a:t>
            </a:r>
            <a:endParaRPr sz="1400">
              <a:latin typeface="Avenir"/>
              <a:ea typeface="Avenir"/>
              <a:cs typeface="Avenir"/>
              <a:sym typeface="Aveni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f2b7661a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f2b7661a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f2b7661a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f2b7661a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Anna - will switch to a live update to go over the site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f2b7661a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f2b7661a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Daniel - brief intro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f2b7661a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f2b7661a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Dana - </a:t>
            </a:r>
            <a:r>
              <a:rPr lang="en" sz="1200">
                <a:solidFill>
                  <a:schemeClr val="dk1"/>
                </a:solidFill>
                <a:latin typeface="Avenir"/>
                <a:ea typeface="Avenir"/>
                <a:cs typeface="Avenir"/>
                <a:sym typeface="Avenir"/>
              </a:rPr>
              <a:t>As you can see from the demographic data, our colleagues who completed this survey mirror the current population of many of our international schools. </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Race Demographics:</a:t>
            </a:r>
            <a:endParaRPr sz="1200">
              <a:solidFill>
                <a:schemeClr val="dk1"/>
              </a:solidFill>
              <a:latin typeface="Avenir"/>
              <a:ea typeface="Avenir"/>
              <a:cs typeface="Avenir"/>
              <a:sym typeface="Avenir"/>
            </a:endParaRPr>
          </a:p>
          <a:p>
            <a:pPr indent="-304800" lvl="0" marL="457200" rtl="0" algn="l">
              <a:spcBef>
                <a:spcPts val="0"/>
              </a:spcBef>
              <a:spcAft>
                <a:spcPts val="0"/>
              </a:spcAft>
              <a:buClr>
                <a:schemeClr val="dk1"/>
              </a:buClr>
              <a:buSzPts val="1200"/>
              <a:buFont typeface="Avenir"/>
              <a:buChar char="●"/>
            </a:pPr>
            <a:r>
              <a:rPr lang="en" sz="1200">
                <a:solidFill>
                  <a:schemeClr val="dk1"/>
                </a:solidFill>
                <a:latin typeface="Avenir"/>
                <a:ea typeface="Avenir"/>
                <a:cs typeface="Avenir"/>
                <a:sym typeface="Avenir"/>
              </a:rPr>
              <a:t>62% of our survey participants identified as white</a:t>
            </a:r>
            <a:endParaRPr sz="1200">
              <a:solidFill>
                <a:schemeClr val="dk1"/>
              </a:solidFill>
              <a:latin typeface="Avenir"/>
              <a:ea typeface="Avenir"/>
              <a:cs typeface="Avenir"/>
              <a:sym typeface="Avenir"/>
            </a:endParaRPr>
          </a:p>
          <a:p>
            <a:pPr indent="-304800" lvl="0" marL="457200" rtl="0" algn="l">
              <a:spcBef>
                <a:spcPts val="0"/>
              </a:spcBef>
              <a:spcAft>
                <a:spcPts val="0"/>
              </a:spcAft>
              <a:buClr>
                <a:schemeClr val="dk1"/>
              </a:buClr>
              <a:buSzPts val="1200"/>
              <a:buFont typeface="Avenir"/>
              <a:buChar char="●"/>
            </a:pPr>
            <a:r>
              <a:rPr lang="en" sz="1200">
                <a:solidFill>
                  <a:schemeClr val="dk1"/>
                </a:solidFill>
                <a:latin typeface="Avenir"/>
                <a:ea typeface="Avenir"/>
                <a:cs typeface="Avenir"/>
                <a:sym typeface="Avenir"/>
              </a:rPr>
              <a:t>15% Black</a:t>
            </a:r>
            <a:endParaRPr sz="1200">
              <a:solidFill>
                <a:schemeClr val="dk1"/>
              </a:solidFill>
              <a:latin typeface="Avenir"/>
              <a:ea typeface="Avenir"/>
              <a:cs typeface="Avenir"/>
              <a:sym typeface="Avenir"/>
            </a:endParaRPr>
          </a:p>
          <a:p>
            <a:pPr indent="-304800" lvl="0" marL="457200" rtl="0" algn="l">
              <a:spcBef>
                <a:spcPts val="0"/>
              </a:spcBef>
              <a:spcAft>
                <a:spcPts val="0"/>
              </a:spcAft>
              <a:buClr>
                <a:schemeClr val="dk1"/>
              </a:buClr>
              <a:buSzPts val="1200"/>
              <a:buFont typeface="Avenir"/>
              <a:buChar char="●"/>
            </a:pPr>
            <a:r>
              <a:rPr lang="en" sz="1200">
                <a:solidFill>
                  <a:schemeClr val="dk1"/>
                </a:solidFill>
                <a:latin typeface="Avenir"/>
                <a:ea typeface="Avenir"/>
                <a:cs typeface="Avenir"/>
                <a:sym typeface="Avenir"/>
              </a:rPr>
              <a:t>10 Asian</a:t>
            </a:r>
            <a:endParaRPr sz="1200">
              <a:solidFill>
                <a:schemeClr val="dk1"/>
              </a:solidFill>
              <a:latin typeface="Avenir"/>
              <a:ea typeface="Avenir"/>
              <a:cs typeface="Avenir"/>
              <a:sym typeface="Avenir"/>
            </a:endParaRPr>
          </a:p>
          <a:p>
            <a:pPr indent="-304800" lvl="0" marL="457200" rtl="0" algn="l">
              <a:spcBef>
                <a:spcPts val="0"/>
              </a:spcBef>
              <a:spcAft>
                <a:spcPts val="0"/>
              </a:spcAft>
              <a:buClr>
                <a:schemeClr val="dk1"/>
              </a:buClr>
              <a:buSzPts val="1200"/>
              <a:buFont typeface="Avenir"/>
              <a:buChar char="●"/>
            </a:pPr>
            <a:r>
              <a:rPr lang="en" sz="1200">
                <a:solidFill>
                  <a:schemeClr val="dk1"/>
                </a:solidFill>
                <a:latin typeface="Avenir"/>
                <a:ea typeface="Avenir"/>
                <a:cs typeface="Avenir"/>
                <a:sym typeface="Avenir"/>
              </a:rPr>
              <a:t>6% Latinx</a:t>
            </a:r>
            <a:endParaRPr sz="1200">
              <a:solidFill>
                <a:schemeClr val="dk1"/>
              </a:solidFill>
              <a:latin typeface="Avenir"/>
              <a:ea typeface="Avenir"/>
              <a:cs typeface="Avenir"/>
              <a:sym typeface="Avenir"/>
            </a:endParaRPr>
          </a:p>
          <a:p>
            <a:pPr indent="0" lvl="0" marL="0" rtl="0" algn="l">
              <a:spcBef>
                <a:spcPts val="0"/>
              </a:spcBef>
              <a:spcAft>
                <a:spcPts val="0"/>
              </a:spcAft>
              <a:buNone/>
            </a:pPr>
            <a:r>
              <a:rPr lang="en" sz="1200">
                <a:solidFill>
                  <a:schemeClr val="dk1"/>
                </a:solidFill>
                <a:latin typeface="Avenir"/>
                <a:ea typeface="Avenir"/>
                <a:cs typeface="Avenir"/>
                <a:sym typeface="Avenir"/>
              </a:rPr>
              <a:t>Nationality</a:t>
            </a:r>
            <a:endParaRPr sz="1200">
              <a:solidFill>
                <a:schemeClr val="dk1"/>
              </a:solidFill>
              <a:latin typeface="Avenir"/>
              <a:ea typeface="Avenir"/>
              <a:cs typeface="Avenir"/>
              <a:sym typeface="Avenir"/>
            </a:endParaRPr>
          </a:p>
          <a:p>
            <a:pPr indent="-304800" lvl="0" marL="457200" rtl="0" algn="l">
              <a:spcBef>
                <a:spcPts val="0"/>
              </a:spcBef>
              <a:spcAft>
                <a:spcPts val="0"/>
              </a:spcAft>
              <a:buClr>
                <a:schemeClr val="dk1"/>
              </a:buClr>
              <a:buSzPts val="1200"/>
              <a:buFont typeface="Avenir"/>
              <a:buChar char="●"/>
            </a:pPr>
            <a:r>
              <a:rPr lang="en" sz="1200">
                <a:solidFill>
                  <a:schemeClr val="dk1"/>
                </a:solidFill>
                <a:latin typeface="Avenir"/>
                <a:ea typeface="Avenir"/>
                <a:cs typeface="Avenir"/>
                <a:sym typeface="Avenir"/>
              </a:rPr>
              <a:t>63% USA</a:t>
            </a:r>
            <a:endParaRPr sz="1200">
              <a:solidFill>
                <a:schemeClr val="dk1"/>
              </a:solidFill>
              <a:latin typeface="Avenir"/>
              <a:ea typeface="Avenir"/>
              <a:cs typeface="Avenir"/>
              <a:sym typeface="Avenir"/>
            </a:endParaRPr>
          </a:p>
          <a:p>
            <a:pPr indent="-304800" lvl="0" marL="457200" rtl="0" algn="l">
              <a:spcBef>
                <a:spcPts val="0"/>
              </a:spcBef>
              <a:spcAft>
                <a:spcPts val="0"/>
              </a:spcAft>
              <a:buClr>
                <a:schemeClr val="dk1"/>
              </a:buClr>
              <a:buSzPts val="1200"/>
              <a:buFont typeface="Avenir"/>
              <a:buChar char="●"/>
            </a:pPr>
            <a:r>
              <a:rPr lang="en" sz="1200">
                <a:solidFill>
                  <a:schemeClr val="dk1"/>
                </a:solidFill>
                <a:latin typeface="Avenir"/>
                <a:ea typeface="Avenir"/>
                <a:cs typeface="Avenir"/>
                <a:sym typeface="Avenir"/>
              </a:rPr>
              <a:t>8% Canada, 7% UK &amp; Northern Ireland, 3% Australia</a:t>
            </a:r>
            <a:endParaRPr sz="1200">
              <a:solidFill>
                <a:schemeClr val="dk1"/>
              </a:solidFill>
              <a:latin typeface="Avenir"/>
              <a:ea typeface="Avenir"/>
              <a:cs typeface="Avenir"/>
              <a:sym typeface="Avenir"/>
            </a:endParaRPr>
          </a:p>
          <a:p>
            <a:pPr indent="-304800" lvl="0" marL="457200" rtl="0" algn="l">
              <a:spcBef>
                <a:spcPts val="0"/>
              </a:spcBef>
              <a:spcAft>
                <a:spcPts val="0"/>
              </a:spcAft>
              <a:buClr>
                <a:schemeClr val="dk1"/>
              </a:buClr>
              <a:buSzPts val="1200"/>
              <a:buFont typeface="Avenir"/>
              <a:buChar char="●"/>
            </a:pPr>
            <a:r>
              <a:rPr lang="en" sz="1200">
                <a:solidFill>
                  <a:schemeClr val="dk1"/>
                </a:solidFill>
                <a:latin typeface="Avenir"/>
                <a:ea typeface="Avenir"/>
                <a:cs typeface="Avenir"/>
                <a:sym typeface="Avenir"/>
              </a:rPr>
              <a:t>18% the rest of the world</a:t>
            </a:r>
            <a:endParaRPr sz="1200">
              <a:solidFill>
                <a:schemeClr val="dk1"/>
              </a:solidFill>
              <a:latin typeface="Avenir"/>
              <a:ea typeface="Avenir"/>
              <a:cs typeface="Avenir"/>
              <a:sym typeface="Avenir"/>
            </a:endParaRPr>
          </a:p>
          <a:p>
            <a:pPr indent="0" lvl="0" marL="0" rtl="0" algn="l">
              <a:spcBef>
                <a:spcPts val="0"/>
              </a:spcBef>
              <a:spcAft>
                <a:spcPts val="0"/>
              </a:spcAft>
              <a:buNone/>
            </a:pPr>
            <a:r>
              <a:rPr lang="en" sz="1200">
                <a:solidFill>
                  <a:schemeClr val="dk1"/>
                </a:solidFill>
                <a:latin typeface="Avenir"/>
                <a:ea typeface="Avenir"/>
                <a:cs typeface="Avenir"/>
                <a:sym typeface="Avenir"/>
              </a:rPr>
              <a:t>Gender</a:t>
            </a:r>
            <a:endParaRPr sz="1200">
              <a:solidFill>
                <a:schemeClr val="dk1"/>
              </a:solidFill>
              <a:latin typeface="Avenir"/>
              <a:ea typeface="Avenir"/>
              <a:cs typeface="Avenir"/>
              <a:sym typeface="Avenir"/>
            </a:endParaRPr>
          </a:p>
          <a:p>
            <a:pPr indent="-304800" lvl="0" marL="457200" rtl="0" algn="l">
              <a:spcBef>
                <a:spcPts val="0"/>
              </a:spcBef>
              <a:spcAft>
                <a:spcPts val="0"/>
              </a:spcAft>
              <a:buClr>
                <a:schemeClr val="dk1"/>
              </a:buClr>
              <a:buSzPts val="1200"/>
              <a:buFont typeface="Avenir"/>
              <a:buChar char="●"/>
            </a:pPr>
            <a:r>
              <a:rPr lang="en" sz="1200">
                <a:solidFill>
                  <a:schemeClr val="dk1"/>
                </a:solidFill>
                <a:latin typeface="Avenir"/>
                <a:ea typeface="Avenir"/>
                <a:cs typeface="Avenir"/>
                <a:sym typeface="Avenir"/>
              </a:rPr>
              <a:t>46% male</a:t>
            </a:r>
            <a:endParaRPr sz="1200">
              <a:solidFill>
                <a:schemeClr val="dk1"/>
              </a:solidFill>
              <a:latin typeface="Avenir"/>
              <a:ea typeface="Avenir"/>
              <a:cs typeface="Avenir"/>
              <a:sym typeface="Avenir"/>
            </a:endParaRPr>
          </a:p>
          <a:p>
            <a:pPr indent="-304800" lvl="0" marL="457200" rtl="0" algn="l">
              <a:spcBef>
                <a:spcPts val="0"/>
              </a:spcBef>
              <a:spcAft>
                <a:spcPts val="0"/>
              </a:spcAft>
              <a:buClr>
                <a:schemeClr val="dk1"/>
              </a:buClr>
              <a:buSzPts val="1200"/>
              <a:buFont typeface="Avenir"/>
              <a:buChar char="●"/>
            </a:pPr>
            <a:r>
              <a:rPr lang="en" sz="1200">
                <a:solidFill>
                  <a:schemeClr val="dk1"/>
                </a:solidFill>
                <a:latin typeface="Avenir"/>
                <a:ea typeface="Avenir"/>
                <a:cs typeface="Avenir"/>
                <a:sym typeface="Avenir"/>
              </a:rPr>
              <a:t>52% female</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200">
              <a:solidFill>
                <a:schemeClr val="dk1"/>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24">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3389100" y="0"/>
            <a:ext cx="57549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 name="Google Shape;53;p13"/>
          <p:cNvCxnSpPr/>
          <p:nvPr/>
        </p:nvCxnSpPr>
        <p:spPr>
          <a:xfrm>
            <a:off x="372950" y="511683"/>
            <a:ext cx="642300" cy="0"/>
          </a:xfrm>
          <a:prstGeom prst="straightConnector1">
            <a:avLst/>
          </a:prstGeom>
          <a:noFill/>
          <a:ln cap="flat" cmpd="sng" w="76200">
            <a:solidFill>
              <a:schemeClr val="accent5"/>
            </a:solidFill>
            <a:prstDash val="solid"/>
            <a:round/>
            <a:headEnd len="sm" w="sm" type="none"/>
            <a:tailEnd len="sm" w="sm" type="none"/>
          </a:ln>
        </p:spPr>
      </p:cxnSp>
      <p:sp>
        <p:nvSpPr>
          <p:cNvPr id="54" name="Google Shape;54;p13"/>
          <p:cNvSpPr txBox="1"/>
          <p:nvPr>
            <p:ph type="title"/>
          </p:nvPr>
        </p:nvSpPr>
        <p:spPr>
          <a:xfrm>
            <a:off x="321825" y="694100"/>
            <a:ext cx="2143800" cy="3149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None/>
              <a:defRPr b="1" sz="2600">
                <a:solidFill>
                  <a:schemeClr val="dk1"/>
                </a:solidFill>
              </a:defRPr>
            </a:lvl1pPr>
            <a:lvl2pPr lvl="1" rtl="0" algn="l">
              <a:lnSpc>
                <a:spcPct val="100000"/>
              </a:lnSpc>
              <a:spcBef>
                <a:spcPts val="0"/>
              </a:spcBef>
              <a:spcAft>
                <a:spcPts val="0"/>
              </a:spcAft>
              <a:buNone/>
              <a:defRPr b="1" sz="2600">
                <a:solidFill>
                  <a:schemeClr val="dk1"/>
                </a:solidFill>
              </a:defRPr>
            </a:lvl2pPr>
            <a:lvl3pPr lvl="2" rtl="0" algn="l">
              <a:lnSpc>
                <a:spcPct val="100000"/>
              </a:lnSpc>
              <a:spcBef>
                <a:spcPts val="0"/>
              </a:spcBef>
              <a:spcAft>
                <a:spcPts val="0"/>
              </a:spcAft>
              <a:buNone/>
              <a:defRPr b="1" sz="2600">
                <a:solidFill>
                  <a:schemeClr val="dk1"/>
                </a:solidFill>
              </a:defRPr>
            </a:lvl3pPr>
            <a:lvl4pPr lvl="3" rtl="0" algn="l">
              <a:lnSpc>
                <a:spcPct val="100000"/>
              </a:lnSpc>
              <a:spcBef>
                <a:spcPts val="0"/>
              </a:spcBef>
              <a:spcAft>
                <a:spcPts val="0"/>
              </a:spcAft>
              <a:buNone/>
              <a:defRPr b="1" sz="2600">
                <a:solidFill>
                  <a:schemeClr val="dk1"/>
                </a:solidFill>
              </a:defRPr>
            </a:lvl4pPr>
            <a:lvl5pPr lvl="4" rtl="0" algn="l">
              <a:lnSpc>
                <a:spcPct val="100000"/>
              </a:lnSpc>
              <a:spcBef>
                <a:spcPts val="0"/>
              </a:spcBef>
              <a:spcAft>
                <a:spcPts val="0"/>
              </a:spcAft>
              <a:buNone/>
              <a:defRPr b="1" sz="2600">
                <a:solidFill>
                  <a:schemeClr val="dk1"/>
                </a:solidFill>
              </a:defRPr>
            </a:lvl5pPr>
            <a:lvl6pPr lvl="5" rtl="0" algn="l">
              <a:lnSpc>
                <a:spcPct val="100000"/>
              </a:lnSpc>
              <a:spcBef>
                <a:spcPts val="0"/>
              </a:spcBef>
              <a:spcAft>
                <a:spcPts val="0"/>
              </a:spcAft>
              <a:buNone/>
              <a:defRPr b="1" sz="2600">
                <a:solidFill>
                  <a:schemeClr val="dk1"/>
                </a:solidFill>
              </a:defRPr>
            </a:lvl6pPr>
            <a:lvl7pPr lvl="6" rtl="0" algn="l">
              <a:lnSpc>
                <a:spcPct val="100000"/>
              </a:lnSpc>
              <a:spcBef>
                <a:spcPts val="0"/>
              </a:spcBef>
              <a:spcAft>
                <a:spcPts val="0"/>
              </a:spcAft>
              <a:buNone/>
              <a:defRPr b="1" sz="2600">
                <a:solidFill>
                  <a:schemeClr val="dk1"/>
                </a:solidFill>
              </a:defRPr>
            </a:lvl7pPr>
            <a:lvl8pPr lvl="7" rtl="0" algn="l">
              <a:lnSpc>
                <a:spcPct val="100000"/>
              </a:lnSpc>
              <a:spcBef>
                <a:spcPts val="0"/>
              </a:spcBef>
              <a:spcAft>
                <a:spcPts val="0"/>
              </a:spcAft>
              <a:buNone/>
              <a:defRPr b="1" sz="2600">
                <a:solidFill>
                  <a:schemeClr val="dk1"/>
                </a:solidFill>
              </a:defRPr>
            </a:lvl8pPr>
            <a:lvl9pPr lvl="8" rtl="0" algn="l">
              <a:lnSpc>
                <a:spcPct val="100000"/>
              </a:lnSpc>
              <a:spcBef>
                <a:spcPts val="0"/>
              </a:spcBef>
              <a:spcAft>
                <a:spcPts val="0"/>
              </a:spcAft>
              <a:buNone/>
              <a:defRPr b="1" sz="2600">
                <a:solidFill>
                  <a:schemeClr val="dk1"/>
                </a:solidFill>
              </a:defRPr>
            </a:lvl9pPr>
          </a:lstStyle>
          <a:p/>
        </p:txBody>
      </p:sp>
      <p:sp>
        <p:nvSpPr>
          <p:cNvPr id="55" name="Google Shape;5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33">
    <p:bg>
      <p:bgPr>
        <a:solidFill>
          <a:srgbClr val="FFFFFF"/>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4844700" y="1040701"/>
            <a:ext cx="4031700" cy="3062100"/>
          </a:xfrm>
          <a:prstGeom prst="rect">
            <a:avLst/>
          </a:prstGeom>
          <a:solidFill>
            <a:schemeClr val="accent5"/>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291875" y="406900"/>
            <a:ext cx="39780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accent5"/>
                </a:solidFill>
              </a:defRPr>
            </a:lvl1pPr>
            <a:lvl2pPr lvl="1" algn="l">
              <a:lnSpc>
                <a:spcPct val="100000"/>
              </a:lnSpc>
              <a:spcBef>
                <a:spcPts val="0"/>
              </a:spcBef>
              <a:spcAft>
                <a:spcPts val="0"/>
              </a:spcAft>
              <a:buClr>
                <a:schemeClr val="dk1"/>
              </a:buClr>
              <a:buSzPts val="3000"/>
              <a:buNone/>
              <a:defRPr b="1" sz="3000">
                <a:solidFill>
                  <a:schemeClr val="accent5"/>
                </a:solidFill>
              </a:defRPr>
            </a:lvl2pPr>
            <a:lvl3pPr lvl="2" algn="l">
              <a:lnSpc>
                <a:spcPct val="100000"/>
              </a:lnSpc>
              <a:spcBef>
                <a:spcPts val="0"/>
              </a:spcBef>
              <a:spcAft>
                <a:spcPts val="0"/>
              </a:spcAft>
              <a:buClr>
                <a:schemeClr val="dk1"/>
              </a:buClr>
              <a:buSzPts val="3000"/>
              <a:buNone/>
              <a:defRPr b="1" sz="3000">
                <a:solidFill>
                  <a:schemeClr val="accent5"/>
                </a:solidFill>
              </a:defRPr>
            </a:lvl3pPr>
            <a:lvl4pPr lvl="3" algn="l">
              <a:lnSpc>
                <a:spcPct val="100000"/>
              </a:lnSpc>
              <a:spcBef>
                <a:spcPts val="0"/>
              </a:spcBef>
              <a:spcAft>
                <a:spcPts val="0"/>
              </a:spcAft>
              <a:buClr>
                <a:schemeClr val="dk1"/>
              </a:buClr>
              <a:buSzPts val="3000"/>
              <a:buNone/>
              <a:defRPr b="1" sz="3000">
                <a:solidFill>
                  <a:schemeClr val="accent5"/>
                </a:solidFill>
              </a:defRPr>
            </a:lvl4pPr>
            <a:lvl5pPr lvl="4" algn="l">
              <a:lnSpc>
                <a:spcPct val="100000"/>
              </a:lnSpc>
              <a:spcBef>
                <a:spcPts val="0"/>
              </a:spcBef>
              <a:spcAft>
                <a:spcPts val="0"/>
              </a:spcAft>
              <a:buClr>
                <a:schemeClr val="dk1"/>
              </a:buClr>
              <a:buSzPts val="3000"/>
              <a:buNone/>
              <a:defRPr b="1" sz="3000">
                <a:solidFill>
                  <a:schemeClr val="accent5"/>
                </a:solidFill>
              </a:defRPr>
            </a:lvl5pPr>
            <a:lvl6pPr lvl="5" algn="l">
              <a:lnSpc>
                <a:spcPct val="100000"/>
              </a:lnSpc>
              <a:spcBef>
                <a:spcPts val="0"/>
              </a:spcBef>
              <a:spcAft>
                <a:spcPts val="0"/>
              </a:spcAft>
              <a:buClr>
                <a:schemeClr val="dk1"/>
              </a:buClr>
              <a:buSzPts val="3000"/>
              <a:buNone/>
              <a:defRPr b="1" sz="3000">
                <a:solidFill>
                  <a:schemeClr val="accent5"/>
                </a:solidFill>
              </a:defRPr>
            </a:lvl6pPr>
            <a:lvl7pPr lvl="6" algn="l">
              <a:lnSpc>
                <a:spcPct val="100000"/>
              </a:lnSpc>
              <a:spcBef>
                <a:spcPts val="0"/>
              </a:spcBef>
              <a:spcAft>
                <a:spcPts val="0"/>
              </a:spcAft>
              <a:buClr>
                <a:schemeClr val="dk1"/>
              </a:buClr>
              <a:buSzPts val="3000"/>
              <a:buNone/>
              <a:defRPr b="1" sz="3000">
                <a:solidFill>
                  <a:schemeClr val="accent5"/>
                </a:solidFill>
              </a:defRPr>
            </a:lvl7pPr>
            <a:lvl8pPr lvl="7" algn="l">
              <a:lnSpc>
                <a:spcPct val="100000"/>
              </a:lnSpc>
              <a:spcBef>
                <a:spcPts val="0"/>
              </a:spcBef>
              <a:spcAft>
                <a:spcPts val="0"/>
              </a:spcAft>
              <a:buClr>
                <a:schemeClr val="dk1"/>
              </a:buClr>
              <a:buSzPts val="3000"/>
              <a:buNone/>
              <a:defRPr b="1" sz="3000">
                <a:solidFill>
                  <a:schemeClr val="accent5"/>
                </a:solidFill>
              </a:defRPr>
            </a:lvl8pPr>
            <a:lvl9pPr lvl="8" algn="l">
              <a:lnSpc>
                <a:spcPct val="100000"/>
              </a:lnSpc>
              <a:spcBef>
                <a:spcPts val="0"/>
              </a:spcBef>
              <a:spcAft>
                <a:spcPts val="0"/>
              </a:spcAft>
              <a:buClr>
                <a:schemeClr val="dk1"/>
              </a:buClr>
              <a:buSzPts val="3000"/>
              <a:buNone/>
              <a:defRPr b="1" sz="3000">
                <a:solidFill>
                  <a:schemeClr val="accent5"/>
                </a:solidFill>
              </a:defRPr>
            </a:lvl9pPr>
          </a:lstStyle>
          <a:p/>
        </p:txBody>
      </p:sp>
      <p:sp>
        <p:nvSpPr>
          <p:cNvPr id="61" name="Google Shape;61;p14"/>
          <p:cNvSpPr txBox="1"/>
          <p:nvPr>
            <p:ph idx="1" type="body"/>
          </p:nvPr>
        </p:nvSpPr>
        <p:spPr>
          <a:xfrm>
            <a:off x="291950" y="1854951"/>
            <a:ext cx="39780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34">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ctrTitle"/>
          </p:nvPr>
        </p:nvSpPr>
        <p:spPr>
          <a:xfrm>
            <a:off x="3562350" y="1163525"/>
            <a:ext cx="4781700" cy="2507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www.wgbh.org/news/national-news/2020/07/18/rep-john-lewis-a-force-in-the-civil-rights-movement-dead-at-80?utm_campaign=wgbhnews&amp;utm_content=1595077437&amp;utm_medium=social&amp;utm_source=facebook" TargetMode="Externa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5"/>
          <p:cNvPicPr preferRelativeResize="0"/>
          <p:nvPr/>
        </p:nvPicPr>
        <p:blipFill>
          <a:blip r:embed="rId3">
            <a:alphaModFix/>
          </a:blip>
          <a:stretch>
            <a:fillRect/>
          </a:stretch>
        </p:blipFill>
        <p:spPr>
          <a:xfrm>
            <a:off x="0" y="0"/>
            <a:ext cx="9144000" cy="5143505"/>
          </a:xfrm>
          <a:prstGeom prst="rect">
            <a:avLst/>
          </a:prstGeom>
          <a:noFill/>
          <a:ln>
            <a:noFill/>
          </a:ln>
        </p:spPr>
      </p:pic>
      <p:cxnSp>
        <p:nvCxnSpPr>
          <p:cNvPr id="126" name="Google Shape;126;p25"/>
          <p:cNvCxnSpPr/>
          <p:nvPr/>
        </p:nvCxnSpPr>
        <p:spPr>
          <a:xfrm flipH="1">
            <a:off x="8077275" y="2137200"/>
            <a:ext cx="668700" cy="334500"/>
          </a:xfrm>
          <a:prstGeom prst="straightConnector1">
            <a:avLst/>
          </a:prstGeom>
          <a:noFill/>
          <a:ln cap="flat" cmpd="sng" w="28575">
            <a:solidFill>
              <a:schemeClr val="dk2"/>
            </a:solidFill>
            <a:prstDash val="solid"/>
            <a:round/>
            <a:headEnd len="med" w="med" type="none"/>
            <a:tailEnd len="med" w="med" type="triangle"/>
          </a:ln>
        </p:spPr>
      </p:cxnSp>
      <p:sp>
        <p:nvSpPr>
          <p:cNvPr id="127" name="Google Shape;127;p25"/>
          <p:cNvSpPr/>
          <p:nvPr/>
        </p:nvSpPr>
        <p:spPr>
          <a:xfrm>
            <a:off x="3499925" y="2325150"/>
            <a:ext cx="1546500" cy="246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8" name="Google Shape;128;p25"/>
          <p:cNvCxnSpPr/>
          <p:nvPr/>
        </p:nvCxnSpPr>
        <p:spPr>
          <a:xfrm rot="10800000">
            <a:off x="5776575" y="2873850"/>
            <a:ext cx="483300" cy="141000"/>
          </a:xfrm>
          <a:prstGeom prst="straightConnector1">
            <a:avLst/>
          </a:prstGeom>
          <a:noFill/>
          <a:ln cap="flat" cmpd="sng" w="28575">
            <a:solidFill>
              <a:schemeClr val="dk2"/>
            </a:solidFill>
            <a:prstDash val="solid"/>
            <a:round/>
            <a:headEnd len="med" w="med" type="none"/>
            <a:tailEnd len="med" w="med" type="triangle"/>
          </a:ln>
        </p:spPr>
      </p:cxnSp>
      <p:sp>
        <p:nvSpPr>
          <p:cNvPr id="129" name="Google Shape;129;p25"/>
          <p:cNvSpPr/>
          <p:nvPr/>
        </p:nvSpPr>
        <p:spPr>
          <a:xfrm>
            <a:off x="3558275" y="3104575"/>
            <a:ext cx="1546500" cy="246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25"/>
          <p:cNvCxnSpPr/>
          <p:nvPr/>
        </p:nvCxnSpPr>
        <p:spPr>
          <a:xfrm flipH="1">
            <a:off x="8142050" y="2914200"/>
            <a:ext cx="724800" cy="221400"/>
          </a:xfrm>
          <a:prstGeom prst="straightConnector1">
            <a:avLst/>
          </a:prstGeom>
          <a:noFill/>
          <a:ln cap="flat" cmpd="sng" w="28575">
            <a:solidFill>
              <a:schemeClr val="dk2"/>
            </a:solidFill>
            <a:prstDash val="solid"/>
            <a:round/>
            <a:headEnd len="med" w="med" type="none"/>
            <a:tailEnd len="med" w="med" type="triangle"/>
          </a:ln>
        </p:spPr>
      </p:cxnSp>
      <p:cxnSp>
        <p:nvCxnSpPr>
          <p:cNvPr id="131" name="Google Shape;131;p25"/>
          <p:cNvCxnSpPr/>
          <p:nvPr/>
        </p:nvCxnSpPr>
        <p:spPr>
          <a:xfrm rot="10800000">
            <a:off x="5655775" y="3660600"/>
            <a:ext cx="483300" cy="1293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6"/>
          <p:cNvPicPr preferRelativeResize="0"/>
          <p:nvPr/>
        </p:nvPicPr>
        <p:blipFill>
          <a:blip r:embed="rId3">
            <a:alphaModFix/>
          </a:blip>
          <a:stretch>
            <a:fillRect/>
          </a:stretch>
        </p:blipFill>
        <p:spPr>
          <a:xfrm>
            <a:off x="0" y="0"/>
            <a:ext cx="9143990" cy="5143500"/>
          </a:xfrm>
          <a:prstGeom prst="rect">
            <a:avLst/>
          </a:prstGeom>
          <a:noFill/>
          <a:ln>
            <a:noFill/>
          </a:ln>
        </p:spPr>
      </p:pic>
      <p:cxnSp>
        <p:nvCxnSpPr>
          <p:cNvPr id="137" name="Google Shape;137;p26"/>
          <p:cNvCxnSpPr/>
          <p:nvPr/>
        </p:nvCxnSpPr>
        <p:spPr>
          <a:xfrm flipH="1">
            <a:off x="5554000" y="593900"/>
            <a:ext cx="3186600" cy="98400"/>
          </a:xfrm>
          <a:prstGeom prst="straightConnector1">
            <a:avLst/>
          </a:prstGeom>
          <a:noFill/>
          <a:ln cap="flat" cmpd="sng" w="38100">
            <a:solidFill>
              <a:srgbClr val="26D026"/>
            </a:solidFill>
            <a:prstDash val="solid"/>
            <a:round/>
            <a:headEnd len="med" w="med" type="none"/>
            <a:tailEnd len="med" w="med" type="triangle"/>
          </a:ln>
        </p:spPr>
      </p:cxnSp>
      <p:cxnSp>
        <p:nvCxnSpPr>
          <p:cNvPr id="138" name="Google Shape;138;p26"/>
          <p:cNvCxnSpPr/>
          <p:nvPr/>
        </p:nvCxnSpPr>
        <p:spPr>
          <a:xfrm flipH="1">
            <a:off x="6126225" y="1456775"/>
            <a:ext cx="2692800" cy="174000"/>
          </a:xfrm>
          <a:prstGeom prst="straightConnector1">
            <a:avLst/>
          </a:prstGeom>
          <a:noFill/>
          <a:ln cap="flat" cmpd="sng" w="38100">
            <a:solidFill>
              <a:srgbClr val="26D026"/>
            </a:solidFill>
            <a:prstDash val="solid"/>
            <a:round/>
            <a:headEnd len="med" w="med" type="none"/>
            <a:tailEnd len="med" w="med" type="triangle"/>
          </a:ln>
        </p:spPr>
      </p:cxnSp>
      <p:cxnSp>
        <p:nvCxnSpPr>
          <p:cNvPr id="139" name="Google Shape;139;p26"/>
          <p:cNvCxnSpPr/>
          <p:nvPr/>
        </p:nvCxnSpPr>
        <p:spPr>
          <a:xfrm flipH="1" rot="10800000">
            <a:off x="2108600" y="2841825"/>
            <a:ext cx="485700" cy="1200"/>
          </a:xfrm>
          <a:prstGeom prst="straightConnector1">
            <a:avLst/>
          </a:prstGeom>
          <a:noFill/>
          <a:ln cap="flat" cmpd="sng" w="76200">
            <a:solidFill>
              <a:srgbClr val="FF0000"/>
            </a:solidFill>
            <a:prstDash val="solid"/>
            <a:round/>
            <a:headEnd len="med" w="med" type="none"/>
            <a:tailEnd len="med" w="med" type="none"/>
          </a:ln>
        </p:spPr>
      </p:cxnSp>
      <p:cxnSp>
        <p:nvCxnSpPr>
          <p:cNvPr id="140" name="Google Shape;140;p26"/>
          <p:cNvCxnSpPr/>
          <p:nvPr/>
        </p:nvCxnSpPr>
        <p:spPr>
          <a:xfrm>
            <a:off x="2219200" y="3648925"/>
            <a:ext cx="753300" cy="600"/>
          </a:xfrm>
          <a:prstGeom prst="straightConnector1">
            <a:avLst/>
          </a:prstGeom>
          <a:noFill/>
          <a:ln cap="flat" cmpd="sng" w="76200">
            <a:solidFill>
              <a:srgbClr val="FF0000"/>
            </a:solidFill>
            <a:prstDash val="solid"/>
            <a:round/>
            <a:headEnd len="med" w="med" type="none"/>
            <a:tailEnd len="med" w="med" type="none"/>
          </a:ln>
        </p:spPr>
      </p:cxnSp>
      <p:cxnSp>
        <p:nvCxnSpPr>
          <p:cNvPr id="141" name="Google Shape;141;p26"/>
          <p:cNvCxnSpPr/>
          <p:nvPr/>
        </p:nvCxnSpPr>
        <p:spPr>
          <a:xfrm flipH="1" rot="10800000">
            <a:off x="2162875" y="1168975"/>
            <a:ext cx="505500" cy="8100"/>
          </a:xfrm>
          <a:prstGeom prst="straightConnector1">
            <a:avLst/>
          </a:prstGeom>
          <a:noFill/>
          <a:ln cap="flat" cmpd="sng" w="38100">
            <a:solidFill>
              <a:srgbClr val="26D026"/>
            </a:solidFill>
            <a:prstDash val="solid"/>
            <a:round/>
            <a:headEnd len="med" w="med" type="none"/>
            <a:tailEnd len="med" w="med" type="none"/>
          </a:ln>
        </p:spPr>
      </p:cxnSp>
      <p:cxnSp>
        <p:nvCxnSpPr>
          <p:cNvPr id="142" name="Google Shape;142;p26"/>
          <p:cNvCxnSpPr/>
          <p:nvPr/>
        </p:nvCxnSpPr>
        <p:spPr>
          <a:xfrm>
            <a:off x="2219200" y="1956863"/>
            <a:ext cx="753300" cy="600"/>
          </a:xfrm>
          <a:prstGeom prst="straightConnector1">
            <a:avLst/>
          </a:prstGeom>
          <a:noFill/>
          <a:ln cap="flat" cmpd="sng" w="38100">
            <a:solidFill>
              <a:srgbClr val="26D026"/>
            </a:solidFill>
            <a:prstDash val="solid"/>
            <a:round/>
            <a:headEnd len="med" w="med" type="none"/>
            <a:tailEnd len="med" w="med" type="none"/>
          </a:ln>
        </p:spPr>
      </p:cxnSp>
      <p:cxnSp>
        <p:nvCxnSpPr>
          <p:cNvPr id="143" name="Google Shape;143;p26"/>
          <p:cNvCxnSpPr/>
          <p:nvPr/>
        </p:nvCxnSpPr>
        <p:spPr>
          <a:xfrm flipH="1">
            <a:off x="8389475" y="582700"/>
            <a:ext cx="339900" cy="1781400"/>
          </a:xfrm>
          <a:prstGeom prst="straightConnector1">
            <a:avLst/>
          </a:prstGeom>
          <a:noFill/>
          <a:ln cap="flat" cmpd="sng" w="38100">
            <a:solidFill>
              <a:srgbClr val="FF0000"/>
            </a:solidFill>
            <a:prstDash val="solid"/>
            <a:round/>
            <a:headEnd len="med" w="med" type="none"/>
            <a:tailEnd len="med" w="med" type="triangle"/>
          </a:ln>
        </p:spPr>
      </p:cxnSp>
      <p:cxnSp>
        <p:nvCxnSpPr>
          <p:cNvPr id="144" name="Google Shape;144;p26"/>
          <p:cNvCxnSpPr/>
          <p:nvPr/>
        </p:nvCxnSpPr>
        <p:spPr>
          <a:xfrm flipH="1">
            <a:off x="8482725" y="1456775"/>
            <a:ext cx="336300" cy="1692000"/>
          </a:xfrm>
          <a:prstGeom prst="straightConnector1">
            <a:avLst/>
          </a:prstGeom>
          <a:noFill/>
          <a:ln cap="flat" cmpd="sng" w="38100">
            <a:solidFill>
              <a:srgbClr val="FF0000"/>
            </a:solidFill>
            <a:prstDash val="solid"/>
            <a:round/>
            <a:headEnd len="med" w="med" type="none"/>
            <a:tailEnd len="med" w="med" type="triangle"/>
          </a:ln>
        </p:spPr>
      </p:cxnSp>
      <p:sp>
        <p:nvSpPr>
          <p:cNvPr id="145" name="Google Shape;145;p26"/>
          <p:cNvSpPr/>
          <p:nvPr/>
        </p:nvSpPr>
        <p:spPr>
          <a:xfrm>
            <a:off x="3372975" y="4035350"/>
            <a:ext cx="1322100" cy="5436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7"/>
          <p:cNvPicPr preferRelativeResize="0"/>
          <p:nvPr/>
        </p:nvPicPr>
        <p:blipFill>
          <a:blip r:embed="rId3">
            <a:alphaModFix/>
          </a:blip>
          <a:stretch>
            <a:fillRect/>
          </a:stretch>
        </p:blipFill>
        <p:spPr>
          <a:xfrm>
            <a:off x="0" y="0"/>
            <a:ext cx="9143990" cy="5143500"/>
          </a:xfrm>
          <a:prstGeom prst="rect">
            <a:avLst/>
          </a:prstGeom>
          <a:noFill/>
          <a:ln>
            <a:noFill/>
          </a:ln>
        </p:spPr>
      </p:pic>
      <p:cxnSp>
        <p:nvCxnSpPr>
          <p:cNvPr id="151" name="Google Shape;151;p27"/>
          <p:cNvCxnSpPr/>
          <p:nvPr/>
        </p:nvCxnSpPr>
        <p:spPr>
          <a:xfrm flipH="1">
            <a:off x="7278875" y="1172125"/>
            <a:ext cx="808200" cy="1200"/>
          </a:xfrm>
          <a:prstGeom prst="straightConnector1">
            <a:avLst/>
          </a:prstGeom>
          <a:noFill/>
          <a:ln cap="flat" cmpd="sng" w="28575">
            <a:solidFill>
              <a:srgbClr val="FBDC33"/>
            </a:solidFill>
            <a:prstDash val="solid"/>
            <a:round/>
            <a:headEnd len="med" w="med" type="none"/>
            <a:tailEnd len="med" w="med" type="triangle"/>
          </a:ln>
        </p:spPr>
      </p:cxnSp>
      <p:cxnSp>
        <p:nvCxnSpPr>
          <p:cNvPr id="152" name="Google Shape;152;p27"/>
          <p:cNvCxnSpPr/>
          <p:nvPr/>
        </p:nvCxnSpPr>
        <p:spPr>
          <a:xfrm flipH="1">
            <a:off x="7424350" y="1935525"/>
            <a:ext cx="808200" cy="1200"/>
          </a:xfrm>
          <a:prstGeom prst="straightConnector1">
            <a:avLst/>
          </a:prstGeom>
          <a:noFill/>
          <a:ln cap="flat" cmpd="sng" w="28575">
            <a:solidFill>
              <a:srgbClr val="FBDC33"/>
            </a:solidFill>
            <a:prstDash val="solid"/>
            <a:round/>
            <a:headEnd len="med" w="med" type="none"/>
            <a:tailEnd len="med" w="med" type="triangle"/>
          </a:ln>
        </p:spPr>
      </p:cxnSp>
      <p:sp>
        <p:nvSpPr>
          <p:cNvPr id="153" name="Google Shape;153;p27"/>
          <p:cNvSpPr/>
          <p:nvPr/>
        </p:nvSpPr>
        <p:spPr>
          <a:xfrm>
            <a:off x="7975525" y="2265375"/>
            <a:ext cx="498300" cy="399900"/>
          </a:xfrm>
          <a:prstGeom prst="ellipse">
            <a:avLst/>
          </a:prstGeom>
          <a:noFill/>
          <a:ln cap="flat" cmpd="sng" w="285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4" name="Google Shape;154;p27"/>
          <p:cNvCxnSpPr/>
          <p:nvPr/>
        </p:nvCxnSpPr>
        <p:spPr>
          <a:xfrm flipH="1" rot="10800000">
            <a:off x="1880600" y="2664075"/>
            <a:ext cx="485700" cy="1200"/>
          </a:xfrm>
          <a:prstGeom prst="straightConnector1">
            <a:avLst/>
          </a:prstGeom>
          <a:noFill/>
          <a:ln cap="flat" cmpd="sng" w="76200">
            <a:solidFill>
              <a:srgbClr val="FF9800"/>
            </a:solidFill>
            <a:prstDash val="solid"/>
            <a:round/>
            <a:headEnd len="med" w="med" type="none"/>
            <a:tailEnd len="med" w="med" type="none"/>
          </a:ln>
        </p:spPr>
      </p:cxnSp>
      <p:cxnSp>
        <p:nvCxnSpPr>
          <p:cNvPr id="155" name="Google Shape;155;p27"/>
          <p:cNvCxnSpPr/>
          <p:nvPr/>
        </p:nvCxnSpPr>
        <p:spPr>
          <a:xfrm>
            <a:off x="2108600" y="3408475"/>
            <a:ext cx="753300" cy="600"/>
          </a:xfrm>
          <a:prstGeom prst="straightConnector1">
            <a:avLst/>
          </a:prstGeom>
          <a:noFill/>
          <a:ln cap="flat" cmpd="sng" w="76200">
            <a:solidFill>
              <a:srgbClr val="FF9800"/>
            </a:solidFill>
            <a:prstDash val="solid"/>
            <a:round/>
            <a:headEnd len="med" w="med" type="none"/>
            <a:tailEnd len="med" w="med" type="none"/>
          </a:ln>
        </p:spPr>
      </p:cxnSp>
      <p:sp>
        <p:nvSpPr>
          <p:cNvPr id="156" name="Google Shape;156;p27"/>
          <p:cNvSpPr/>
          <p:nvPr/>
        </p:nvSpPr>
        <p:spPr>
          <a:xfrm>
            <a:off x="8232550" y="2993925"/>
            <a:ext cx="498300" cy="399900"/>
          </a:xfrm>
          <a:prstGeom prst="ellipse">
            <a:avLst/>
          </a:prstGeom>
          <a:noFill/>
          <a:ln cap="flat" cmpd="sng" w="285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27"/>
          <p:cNvCxnSpPr/>
          <p:nvPr/>
        </p:nvCxnSpPr>
        <p:spPr>
          <a:xfrm flipH="1" rot="10800000">
            <a:off x="1880600" y="1167775"/>
            <a:ext cx="505500" cy="8100"/>
          </a:xfrm>
          <a:prstGeom prst="straightConnector1">
            <a:avLst/>
          </a:prstGeom>
          <a:noFill/>
          <a:ln cap="flat" cmpd="sng" w="76200">
            <a:solidFill>
              <a:srgbClr val="FBDC33"/>
            </a:solidFill>
            <a:prstDash val="solid"/>
            <a:round/>
            <a:headEnd len="med" w="med" type="none"/>
            <a:tailEnd len="med" w="med" type="none"/>
          </a:ln>
        </p:spPr>
      </p:cxnSp>
      <p:cxnSp>
        <p:nvCxnSpPr>
          <p:cNvPr id="158" name="Google Shape;158;p27"/>
          <p:cNvCxnSpPr/>
          <p:nvPr/>
        </p:nvCxnSpPr>
        <p:spPr>
          <a:xfrm>
            <a:off x="2108600" y="1920263"/>
            <a:ext cx="753300" cy="600"/>
          </a:xfrm>
          <a:prstGeom prst="straightConnector1">
            <a:avLst/>
          </a:prstGeom>
          <a:noFill/>
          <a:ln cap="flat" cmpd="sng" w="76200">
            <a:solidFill>
              <a:srgbClr val="FBDC33"/>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8"/>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0"/>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1"/>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2"/>
          <p:cNvPicPr preferRelativeResize="0"/>
          <p:nvPr/>
        </p:nvPicPr>
        <p:blipFill>
          <a:blip r:embed="rId3">
            <a:alphaModFix/>
          </a:blip>
          <a:stretch>
            <a:fillRect/>
          </a:stretch>
        </p:blipFill>
        <p:spPr>
          <a:xfrm>
            <a:off x="-50625" y="0"/>
            <a:ext cx="914399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B8C3"/>
        </a:solidFill>
      </p:bgPr>
    </p:bg>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190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Growth Continuum</a:t>
            </a:r>
            <a:endParaRPr b="1">
              <a:solidFill>
                <a:srgbClr val="FFFFFF"/>
              </a:solidFill>
              <a:latin typeface="Montserrat"/>
              <a:ea typeface="Montserrat"/>
              <a:cs typeface="Montserrat"/>
              <a:sym typeface="Montserrat"/>
            </a:endParaRPr>
          </a:p>
        </p:txBody>
      </p:sp>
      <p:sp>
        <p:nvSpPr>
          <p:cNvPr id="189" name="Google Shape;189;p33"/>
          <p:cNvSpPr/>
          <p:nvPr/>
        </p:nvSpPr>
        <p:spPr>
          <a:xfrm>
            <a:off x="879125" y="1707013"/>
            <a:ext cx="516600" cy="774900"/>
          </a:xfrm>
          <a:prstGeom prst="upArrowCallout">
            <a:avLst>
              <a:gd fmla="val 25000" name="adj1"/>
              <a:gd fmla="val 25000" name="adj2"/>
              <a:gd fmla="val 25000" name="adj3"/>
              <a:gd fmla="val 64977" name="adj4"/>
            </a:avLst>
          </a:prstGeom>
          <a:solidFill>
            <a:srgbClr val="F3722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4</a:t>
            </a:r>
            <a:endParaRPr b="1" sz="1800">
              <a:latin typeface="Montserrat"/>
              <a:ea typeface="Montserrat"/>
              <a:cs typeface="Montserrat"/>
              <a:sym typeface="Montserrat"/>
            </a:endParaRPr>
          </a:p>
        </p:txBody>
      </p:sp>
      <p:sp>
        <p:nvSpPr>
          <p:cNvPr id="190" name="Google Shape;190;p33"/>
          <p:cNvSpPr/>
          <p:nvPr/>
        </p:nvSpPr>
        <p:spPr>
          <a:xfrm>
            <a:off x="879125" y="4301225"/>
            <a:ext cx="516600" cy="774900"/>
          </a:xfrm>
          <a:prstGeom prst="upArrowCallout">
            <a:avLst>
              <a:gd fmla="val 25000" name="adj1"/>
              <a:gd fmla="val 25000" name="adj2"/>
              <a:gd fmla="val 25000" name="adj3"/>
              <a:gd fmla="val 64977" name="adj4"/>
            </a:avLst>
          </a:prstGeom>
          <a:solidFill>
            <a:srgbClr val="FBD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1</a:t>
            </a:r>
            <a:endParaRPr b="1" sz="1800">
              <a:latin typeface="Montserrat"/>
              <a:ea typeface="Montserrat"/>
              <a:cs typeface="Montserrat"/>
              <a:sym typeface="Montserrat"/>
            </a:endParaRPr>
          </a:p>
        </p:txBody>
      </p:sp>
      <p:sp>
        <p:nvSpPr>
          <p:cNvPr id="191" name="Google Shape;191;p33"/>
          <p:cNvSpPr/>
          <p:nvPr/>
        </p:nvSpPr>
        <p:spPr>
          <a:xfrm>
            <a:off x="879125" y="842275"/>
            <a:ext cx="516600" cy="774900"/>
          </a:xfrm>
          <a:prstGeom prst="upArrowCallout">
            <a:avLst>
              <a:gd fmla="val 25000" name="adj1"/>
              <a:gd fmla="val 25000" name="adj2"/>
              <a:gd fmla="val 25000" name="adj3"/>
              <a:gd fmla="val 64977" name="adj4"/>
            </a:avLst>
          </a:prstGeom>
          <a:solidFill>
            <a:srgbClr val="FBD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5</a:t>
            </a:r>
            <a:endParaRPr b="1" sz="1800">
              <a:latin typeface="Montserrat"/>
              <a:ea typeface="Montserrat"/>
              <a:cs typeface="Montserrat"/>
              <a:sym typeface="Montserrat"/>
            </a:endParaRPr>
          </a:p>
        </p:txBody>
      </p:sp>
      <p:sp>
        <p:nvSpPr>
          <p:cNvPr id="192" name="Google Shape;192;p33"/>
          <p:cNvSpPr/>
          <p:nvPr/>
        </p:nvSpPr>
        <p:spPr>
          <a:xfrm>
            <a:off x="879125" y="2571738"/>
            <a:ext cx="516600" cy="774900"/>
          </a:xfrm>
          <a:prstGeom prst="upArrowCallout">
            <a:avLst>
              <a:gd fmla="val 25000" name="adj1"/>
              <a:gd fmla="val 25000" name="adj2"/>
              <a:gd fmla="val 25000" name="adj3"/>
              <a:gd fmla="val 64977" name="adj4"/>
            </a:avLst>
          </a:prstGeom>
          <a:solidFill>
            <a:srgbClr val="782D7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3</a:t>
            </a:r>
            <a:endParaRPr b="1" sz="1800">
              <a:latin typeface="Montserrat"/>
              <a:ea typeface="Montserrat"/>
              <a:cs typeface="Montserrat"/>
              <a:sym typeface="Montserrat"/>
            </a:endParaRPr>
          </a:p>
        </p:txBody>
      </p:sp>
      <p:sp>
        <p:nvSpPr>
          <p:cNvPr id="193" name="Google Shape;193;p33"/>
          <p:cNvSpPr/>
          <p:nvPr/>
        </p:nvSpPr>
        <p:spPr>
          <a:xfrm>
            <a:off x="879125" y="3436475"/>
            <a:ext cx="516600" cy="774900"/>
          </a:xfrm>
          <a:prstGeom prst="upArrowCallout">
            <a:avLst>
              <a:gd fmla="val 25000" name="adj1"/>
              <a:gd fmla="val 25000" name="adj2"/>
              <a:gd fmla="val 25000" name="adj3"/>
              <a:gd fmla="val 64977" name="adj4"/>
            </a:avLst>
          </a:prstGeom>
          <a:solidFill>
            <a:srgbClr val="BDBD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2</a:t>
            </a:r>
            <a:endParaRPr b="1" sz="1800">
              <a:latin typeface="Montserrat"/>
              <a:ea typeface="Montserrat"/>
              <a:cs typeface="Montserrat"/>
              <a:sym typeface="Montserrat"/>
            </a:endParaRPr>
          </a:p>
        </p:txBody>
      </p:sp>
      <p:sp>
        <p:nvSpPr>
          <p:cNvPr id="194" name="Google Shape;194;p33"/>
          <p:cNvSpPr txBox="1"/>
          <p:nvPr/>
        </p:nvSpPr>
        <p:spPr>
          <a:xfrm>
            <a:off x="1740725" y="4491125"/>
            <a:ext cx="740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INACTIVE</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Diversity, equity, inclusivity and justice (DEIJ)work have not begun or are not part of the institutions’ goals.</a:t>
            </a:r>
            <a:endParaRPr sz="1200">
              <a:solidFill>
                <a:srgbClr val="FFFFFF"/>
              </a:solidFill>
            </a:endParaRPr>
          </a:p>
        </p:txBody>
      </p:sp>
      <p:sp>
        <p:nvSpPr>
          <p:cNvPr id="195" name="Google Shape;195;p33"/>
          <p:cNvSpPr txBox="1"/>
          <p:nvPr/>
        </p:nvSpPr>
        <p:spPr>
          <a:xfrm>
            <a:off x="1740725" y="3716225"/>
            <a:ext cx="7153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RE</a:t>
            </a:r>
            <a:r>
              <a:rPr b="1" lang="en">
                <a:solidFill>
                  <a:srgbClr val="FFFFFF"/>
                </a:solidFill>
                <a:latin typeface="Montserrat"/>
                <a:ea typeface="Montserrat"/>
                <a:cs typeface="Montserrat"/>
                <a:sym typeface="Montserrat"/>
              </a:rPr>
              <a:t>ACTIVE</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Compliance-only mindset. The institution has begun DEIJ work in a response to stakeholders.</a:t>
            </a:r>
            <a:endParaRPr sz="1200">
              <a:solidFill>
                <a:srgbClr val="FFFFFF"/>
              </a:solidFill>
            </a:endParaRPr>
          </a:p>
        </p:txBody>
      </p:sp>
      <p:sp>
        <p:nvSpPr>
          <p:cNvPr id="196" name="Google Shape;196;p33"/>
          <p:cNvSpPr txBox="1"/>
          <p:nvPr/>
        </p:nvSpPr>
        <p:spPr>
          <a:xfrm>
            <a:off x="1740725" y="2756825"/>
            <a:ext cx="7153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PRO</a:t>
            </a:r>
            <a:r>
              <a:rPr b="1" lang="en">
                <a:solidFill>
                  <a:srgbClr val="FFFFFF"/>
                </a:solidFill>
                <a:latin typeface="Montserrat"/>
                <a:ea typeface="Montserrat"/>
                <a:cs typeface="Montserrat"/>
                <a:sym typeface="Montserrat"/>
              </a:rPr>
              <a:t>ACTIVE</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The institution and its leadership (Board, Head, SLT) have a clear awareness of the value of DEIJ; has systematically begun examining, identifying and dismantling white supremacy culture.</a:t>
            </a:r>
            <a:endParaRPr sz="1200">
              <a:solidFill>
                <a:srgbClr val="FFFFFF"/>
              </a:solidFill>
            </a:endParaRPr>
          </a:p>
        </p:txBody>
      </p:sp>
      <p:sp>
        <p:nvSpPr>
          <p:cNvPr id="197" name="Google Shape;197;p33"/>
          <p:cNvSpPr txBox="1"/>
          <p:nvPr/>
        </p:nvSpPr>
        <p:spPr>
          <a:xfrm>
            <a:off x="1678500" y="1817450"/>
            <a:ext cx="7153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PROGRESSIVE</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Diversity by design, equity audits, inclusivity and restorative practices are implemented and reflected upon; outcomes are imbedded into the institutions’ growth, strategic and performance goals.</a:t>
            </a:r>
            <a:endParaRPr sz="1200">
              <a:solidFill>
                <a:srgbClr val="FFFFFF"/>
              </a:solidFill>
            </a:endParaRPr>
          </a:p>
        </p:txBody>
      </p:sp>
      <p:sp>
        <p:nvSpPr>
          <p:cNvPr id="198" name="Google Shape;198;p33"/>
          <p:cNvSpPr txBox="1"/>
          <p:nvPr/>
        </p:nvSpPr>
        <p:spPr>
          <a:xfrm>
            <a:off x="1678500" y="1062575"/>
            <a:ext cx="7153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SUSTAINABLE DEVELOPED PRACTICES</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Demonstrating continued growth in DEIJ and research-based practices, policies and systems</a:t>
            </a:r>
            <a:endParaRPr sz="1200">
              <a:solidFill>
                <a:srgbClr val="FFFFFF"/>
              </a:solidFill>
            </a:endParaRPr>
          </a:p>
        </p:txBody>
      </p:sp>
      <p:sp>
        <p:nvSpPr>
          <p:cNvPr id="199" name="Google Shape;199;p33"/>
          <p:cNvSpPr txBox="1"/>
          <p:nvPr/>
        </p:nvSpPr>
        <p:spPr>
          <a:xfrm>
            <a:off x="2751425" y="5502875"/>
            <a:ext cx="6468600" cy="7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4"/>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b="2633" l="0" r="0" t="2624"/>
          <a:stretch/>
        </p:blipFill>
        <p:spPr>
          <a:xfrm>
            <a:off x="3389100" y="0"/>
            <a:ext cx="5754900" cy="5143501"/>
          </a:xfrm>
          <a:prstGeom prst="rect">
            <a:avLst/>
          </a:prstGeom>
          <a:noFill/>
          <a:ln>
            <a:noFill/>
          </a:ln>
        </p:spPr>
      </p:pic>
      <p:sp>
        <p:nvSpPr>
          <p:cNvPr id="210" name="Google Shape;210;p35"/>
          <p:cNvSpPr txBox="1"/>
          <p:nvPr>
            <p:ph type="title"/>
          </p:nvPr>
        </p:nvSpPr>
        <p:spPr>
          <a:xfrm>
            <a:off x="321825" y="694100"/>
            <a:ext cx="2968800" cy="245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Inquiry-based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&amp;</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I</a:t>
            </a:r>
            <a:r>
              <a:rPr lang="en">
                <a:latin typeface="Montserrat"/>
                <a:ea typeface="Montserrat"/>
                <a:cs typeface="Montserrat"/>
                <a:sym typeface="Montserrat"/>
              </a:rPr>
              <a:t>mpact</a:t>
            </a:r>
            <a:r>
              <a:rPr lang="en">
                <a:latin typeface="Montserrat"/>
                <a:ea typeface="Montserrat"/>
                <a:cs typeface="Montserrat"/>
                <a:sym typeface="Montserrat"/>
              </a:rPr>
              <a:t>-inspired approach</a:t>
            </a:r>
            <a:endParaRPr>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4" name="Shape 214"/>
        <p:cNvGrpSpPr/>
        <p:nvPr/>
      </p:nvGrpSpPr>
      <p:grpSpPr>
        <a:xfrm>
          <a:off x="0" y="0"/>
          <a:ext cx="0" cy="0"/>
          <a:chOff x="0" y="0"/>
          <a:chExt cx="0" cy="0"/>
        </a:xfrm>
      </p:grpSpPr>
      <p:pic>
        <p:nvPicPr>
          <p:cNvPr id="215" name="Google Shape;215;p36"/>
          <p:cNvPicPr preferRelativeResize="0"/>
          <p:nvPr/>
        </p:nvPicPr>
        <p:blipFill rotWithShape="1">
          <a:blip r:embed="rId3">
            <a:alphaModFix/>
          </a:blip>
          <a:srcRect b="0" l="0" r="0" t="0"/>
          <a:stretch/>
        </p:blipFill>
        <p:spPr>
          <a:xfrm>
            <a:off x="249600" y="101900"/>
            <a:ext cx="8480700" cy="2509500"/>
          </a:xfrm>
          <a:prstGeom prst="rect">
            <a:avLst/>
          </a:prstGeom>
          <a:noFill/>
          <a:ln>
            <a:noFill/>
          </a:ln>
        </p:spPr>
      </p:pic>
      <p:sp>
        <p:nvSpPr>
          <p:cNvPr id="216" name="Google Shape;216;p36"/>
          <p:cNvSpPr txBox="1"/>
          <p:nvPr/>
        </p:nvSpPr>
        <p:spPr>
          <a:xfrm>
            <a:off x="0" y="2571750"/>
            <a:ext cx="3000000" cy="1887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1C4587"/>
              </a:buClr>
              <a:buSzPts val="1400"/>
              <a:buFont typeface="Montserrat"/>
              <a:buChar char="➔"/>
            </a:pPr>
            <a:r>
              <a:rPr lang="en">
                <a:solidFill>
                  <a:srgbClr val="1C4587"/>
                </a:solidFill>
                <a:highlight>
                  <a:srgbClr val="FFFFFF"/>
                </a:highlight>
                <a:latin typeface="Montserrat"/>
                <a:ea typeface="Montserrat"/>
                <a:cs typeface="Montserrat"/>
                <a:sym typeface="Montserrat"/>
              </a:rPr>
              <a:t>Explored challenges from the human context</a:t>
            </a:r>
            <a:r>
              <a:rPr lang="en">
                <a:solidFill>
                  <a:srgbClr val="1C4587"/>
                </a:solidFill>
                <a:highlight>
                  <a:srgbClr val="FFFFFF"/>
                </a:highlight>
                <a:latin typeface="Montserrat"/>
                <a:ea typeface="Montserrat"/>
                <a:cs typeface="Montserrat"/>
                <a:sym typeface="Montserrat"/>
              </a:rPr>
              <a:t> -- OKRs developed</a:t>
            </a:r>
            <a:endParaRPr>
              <a:solidFill>
                <a:srgbClr val="1C4587"/>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rgbClr val="1C4587"/>
              </a:buClr>
              <a:buSzPts val="1400"/>
              <a:buFont typeface="Montserrat"/>
              <a:buChar char="➔"/>
            </a:pPr>
            <a:r>
              <a:rPr lang="en">
                <a:solidFill>
                  <a:srgbClr val="1C4587"/>
                </a:solidFill>
                <a:highlight>
                  <a:srgbClr val="FFFFFF"/>
                </a:highlight>
                <a:latin typeface="Montserrat"/>
                <a:ea typeface="Montserrat"/>
                <a:cs typeface="Montserrat"/>
                <a:sym typeface="Montserrat"/>
              </a:rPr>
              <a:t>Started with the “Why”</a:t>
            </a:r>
            <a:endParaRPr>
              <a:solidFill>
                <a:srgbClr val="1C4587"/>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rgbClr val="1C4587"/>
              </a:buClr>
              <a:buSzPts val="1400"/>
              <a:buFont typeface="Montserrat"/>
              <a:buChar char="➔"/>
            </a:pPr>
            <a:r>
              <a:rPr lang="en">
                <a:solidFill>
                  <a:srgbClr val="1C4587"/>
                </a:solidFill>
                <a:highlight>
                  <a:srgbClr val="FFFFFF"/>
                </a:highlight>
                <a:latin typeface="Montserrat"/>
                <a:ea typeface="Montserrat"/>
                <a:cs typeface="Montserrat"/>
                <a:sym typeface="Montserrat"/>
              </a:rPr>
              <a:t>Research, define and understand diverse POV --Task Force Groups</a:t>
            </a:r>
            <a:endParaRPr>
              <a:solidFill>
                <a:srgbClr val="1C4587"/>
              </a:solidFill>
              <a:highlight>
                <a:srgbClr val="FFFFFF"/>
              </a:highlight>
              <a:latin typeface="Montserrat"/>
              <a:ea typeface="Montserrat"/>
              <a:cs typeface="Montserrat"/>
              <a:sym typeface="Montserrat"/>
            </a:endParaRPr>
          </a:p>
        </p:txBody>
      </p:sp>
      <p:sp>
        <p:nvSpPr>
          <p:cNvPr id="217" name="Google Shape;217;p36"/>
          <p:cNvSpPr txBox="1"/>
          <p:nvPr/>
        </p:nvSpPr>
        <p:spPr>
          <a:xfrm>
            <a:off x="2989950" y="2571750"/>
            <a:ext cx="3000000" cy="2630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FF9800"/>
              </a:buClr>
              <a:buSzPts val="1400"/>
              <a:buFont typeface="Montserrat"/>
              <a:buChar char="➔"/>
            </a:pPr>
            <a:r>
              <a:rPr lang="en">
                <a:solidFill>
                  <a:srgbClr val="FF9800"/>
                </a:solidFill>
                <a:highlight>
                  <a:srgbClr val="FFFFFF"/>
                </a:highlight>
                <a:latin typeface="Montserrat"/>
                <a:ea typeface="Montserrat"/>
                <a:cs typeface="Montserrat"/>
                <a:sym typeface="Montserrat"/>
              </a:rPr>
              <a:t>Brainstormed ideas</a:t>
            </a:r>
            <a:endParaRPr>
              <a:solidFill>
                <a:srgbClr val="FF9800"/>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rgbClr val="FF9800"/>
              </a:buClr>
              <a:buSzPts val="1400"/>
              <a:buFont typeface="Montserrat"/>
              <a:buChar char="➔"/>
            </a:pPr>
            <a:r>
              <a:rPr lang="en">
                <a:solidFill>
                  <a:srgbClr val="FF9800"/>
                </a:solidFill>
                <a:highlight>
                  <a:srgbClr val="FFFFFF"/>
                </a:highlight>
                <a:latin typeface="Montserrat"/>
                <a:ea typeface="Montserrat"/>
                <a:cs typeface="Montserrat"/>
                <a:sym typeface="Montserrat"/>
              </a:rPr>
              <a:t>Developed Action Plan</a:t>
            </a:r>
            <a:endParaRPr>
              <a:solidFill>
                <a:srgbClr val="FF9800"/>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rgbClr val="FF9800"/>
              </a:buClr>
              <a:buSzPts val="1400"/>
              <a:buFont typeface="Montserrat"/>
              <a:buChar char="➔"/>
            </a:pPr>
            <a:r>
              <a:rPr lang="en">
                <a:solidFill>
                  <a:srgbClr val="FF9800"/>
                </a:solidFill>
                <a:highlight>
                  <a:srgbClr val="FFFFFF"/>
                </a:highlight>
                <a:latin typeface="Montserrat"/>
                <a:ea typeface="Montserrat"/>
                <a:cs typeface="Montserrat"/>
                <a:sym typeface="Montserrat"/>
              </a:rPr>
              <a:t>Subcommittees p</a:t>
            </a:r>
            <a:r>
              <a:rPr lang="en">
                <a:solidFill>
                  <a:srgbClr val="FF9800"/>
                </a:solidFill>
                <a:highlight>
                  <a:srgbClr val="FFFFFF"/>
                </a:highlight>
                <a:latin typeface="Montserrat"/>
                <a:ea typeface="Montserrat"/>
                <a:cs typeface="Montserrat"/>
                <a:sym typeface="Montserrat"/>
              </a:rPr>
              <a:t>rototyping</a:t>
            </a:r>
            <a:endParaRPr>
              <a:solidFill>
                <a:srgbClr val="FF9800"/>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rgbClr val="FF9800"/>
              </a:buClr>
              <a:buSzPts val="1400"/>
              <a:buFont typeface="Montserrat"/>
              <a:buChar char="➔"/>
            </a:pPr>
            <a:r>
              <a:rPr lang="en">
                <a:solidFill>
                  <a:srgbClr val="FF9800"/>
                </a:solidFill>
                <a:latin typeface="Montserrat"/>
                <a:ea typeface="Montserrat"/>
                <a:cs typeface="Montserrat"/>
                <a:sym typeface="Montserrat"/>
              </a:rPr>
              <a:t>Culturally Responsive Recruiting Habits of Mind &amp; Heart (i.e badges, training)</a:t>
            </a:r>
            <a:endParaRPr>
              <a:solidFill>
                <a:srgbClr val="FF9800"/>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FF9800"/>
              </a:buClr>
              <a:buSzPts val="1400"/>
              <a:buFont typeface="Montserrat"/>
              <a:buChar char="➔"/>
            </a:pPr>
            <a:r>
              <a:rPr lang="en">
                <a:solidFill>
                  <a:srgbClr val="FF9800"/>
                </a:solidFill>
                <a:latin typeface="Montserrat"/>
                <a:ea typeface="Montserrat"/>
                <a:cs typeface="Montserrat"/>
                <a:sym typeface="Montserrat"/>
              </a:rPr>
              <a:t>Racism Safeguarding and Reporting Systems</a:t>
            </a:r>
            <a:endParaRPr>
              <a:solidFill>
                <a:srgbClr val="FF9800"/>
              </a:solidFill>
              <a:latin typeface="Montserrat"/>
              <a:ea typeface="Montserrat"/>
              <a:cs typeface="Montserrat"/>
              <a:sym typeface="Montserrat"/>
            </a:endParaRPr>
          </a:p>
        </p:txBody>
      </p:sp>
      <p:sp>
        <p:nvSpPr>
          <p:cNvPr id="218" name="Google Shape;218;p36"/>
          <p:cNvSpPr txBox="1"/>
          <p:nvPr/>
        </p:nvSpPr>
        <p:spPr>
          <a:xfrm>
            <a:off x="5927325" y="2571750"/>
            <a:ext cx="3119100" cy="2630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741B47"/>
              </a:buClr>
              <a:buSzPts val="1400"/>
              <a:buFont typeface="Comic Sans MS"/>
              <a:buChar char="➔"/>
            </a:pPr>
            <a:r>
              <a:rPr b="1" lang="en">
                <a:solidFill>
                  <a:srgbClr val="741B47"/>
                </a:solidFill>
                <a:highlight>
                  <a:srgbClr val="FFFFFF"/>
                </a:highlight>
                <a:latin typeface="Montserrat"/>
                <a:ea typeface="Montserrat"/>
                <a:cs typeface="Montserrat"/>
                <a:sym typeface="Montserrat"/>
              </a:rPr>
              <a:t>Show </a:t>
            </a:r>
            <a:r>
              <a:rPr lang="en">
                <a:solidFill>
                  <a:srgbClr val="741B47"/>
                </a:solidFill>
                <a:highlight>
                  <a:srgbClr val="FFFFFF"/>
                </a:highlight>
                <a:latin typeface="Montserrat"/>
                <a:ea typeface="Montserrat"/>
                <a:cs typeface="Montserrat"/>
                <a:sym typeface="Montserrat"/>
              </a:rPr>
              <a:t>don’t just tell</a:t>
            </a:r>
            <a:endParaRPr>
              <a:solidFill>
                <a:srgbClr val="741B47"/>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rgbClr val="741B47"/>
              </a:buClr>
              <a:buSzPts val="1400"/>
              <a:buFont typeface="Montserrat"/>
              <a:buChar char="➔"/>
            </a:pPr>
            <a:r>
              <a:rPr lang="en">
                <a:solidFill>
                  <a:srgbClr val="741B47"/>
                </a:solidFill>
                <a:highlight>
                  <a:srgbClr val="FFFFFF"/>
                </a:highlight>
                <a:latin typeface="Montserrat"/>
                <a:ea typeface="Montserrat"/>
                <a:cs typeface="Montserrat"/>
                <a:sym typeface="Montserrat"/>
              </a:rPr>
              <a:t>BIPOC (host Country locals) Paid Internship Program</a:t>
            </a:r>
            <a:endParaRPr>
              <a:solidFill>
                <a:srgbClr val="741B47"/>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rgbClr val="741B47"/>
              </a:buClr>
              <a:buSzPts val="1400"/>
              <a:buFont typeface="Montserrat"/>
              <a:buChar char="➔"/>
            </a:pPr>
            <a:r>
              <a:rPr lang="en">
                <a:solidFill>
                  <a:srgbClr val="741B47"/>
                </a:solidFill>
                <a:highlight>
                  <a:srgbClr val="FFFFFF"/>
                </a:highlight>
                <a:latin typeface="Montserrat"/>
                <a:ea typeface="Montserrat"/>
                <a:cs typeface="Montserrat"/>
                <a:sym typeface="Montserrat"/>
              </a:rPr>
              <a:t>Implementing BIPOC Aspiring Leaders Program</a:t>
            </a:r>
            <a:endParaRPr>
              <a:solidFill>
                <a:srgbClr val="741B47"/>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rgbClr val="741B47"/>
              </a:buClr>
              <a:buSzPts val="1400"/>
              <a:buFont typeface="Montserrat"/>
              <a:buChar char="➔"/>
            </a:pPr>
            <a:r>
              <a:rPr lang="en">
                <a:solidFill>
                  <a:srgbClr val="741B47"/>
                </a:solidFill>
                <a:highlight>
                  <a:srgbClr val="FFFFFF"/>
                </a:highlight>
                <a:latin typeface="Montserrat"/>
                <a:ea typeface="Montserrat"/>
                <a:cs typeface="Montserrat"/>
                <a:sym typeface="Montserrat"/>
              </a:rPr>
              <a:t>Developing DEIJ Sustainable Development Goals (DEIJ-SDG)</a:t>
            </a:r>
            <a:endParaRPr>
              <a:solidFill>
                <a:srgbClr val="741B47"/>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rgbClr val="741B47"/>
              </a:buClr>
              <a:buSzPts val="1400"/>
              <a:buFont typeface="Montserrat"/>
              <a:buChar char="➔"/>
            </a:pPr>
            <a:r>
              <a:rPr lang="en">
                <a:solidFill>
                  <a:srgbClr val="741B47"/>
                </a:solidFill>
                <a:highlight>
                  <a:srgbClr val="FFFFFF"/>
                </a:highlight>
                <a:latin typeface="Montserrat"/>
                <a:ea typeface="Montserrat"/>
                <a:cs typeface="Montserrat"/>
                <a:sym typeface="Montserrat"/>
              </a:rPr>
              <a:t>Whiteness Accountability Ally Group</a:t>
            </a:r>
            <a:endParaRPr>
              <a:solidFill>
                <a:srgbClr val="741B47"/>
              </a:solidFill>
              <a:highlight>
                <a:srgbClr val="FFFFFF"/>
              </a:highlight>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22" name="Shape 222"/>
        <p:cNvGrpSpPr/>
        <p:nvPr/>
      </p:nvGrpSpPr>
      <p:grpSpPr>
        <a:xfrm>
          <a:off x="0" y="0"/>
          <a:ext cx="0" cy="0"/>
          <a:chOff x="0" y="0"/>
          <a:chExt cx="0" cy="0"/>
        </a:xfrm>
      </p:grpSpPr>
      <p:pic>
        <p:nvPicPr>
          <p:cNvPr id="223" name="Google Shape;223;p37"/>
          <p:cNvPicPr preferRelativeResize="0"/>
          <p:nvPr/>
        </p:nvPicPr>
        <p:blipFill>
          <a:blip r:embed="rId3">
            <a:alphaModFix/>
          </a:blip>
          <a:stretch>
            <a:fillRect/>
          </a:stretch>
        </p:blipFill>
        <p:spPr>
          <a:xfrm>
            <a:off x="1143000" y="0"/>
            <a:ext cx="6857999" cy="5143500"/>
          </a:xfrm>
          <a:prstGeom prst="rect">
            <a:avLst/>
          </a:prstGeom>
          <a:noFill/>
          <a:ln>
            <a:noFill/>
          </a:ln>
        </p:spPr>
      </p:pic>
      <p:sp>
        <p:nvSpPr>
          <p:cNvPr id="224" name="Google Shape;224;p37"/>
          <p:cNvSpPr txBox="1"/>
          <p:nvPr/>
        </p:nvSpPr>
        <p:spPr>
          <a:xfrm>
            <a:off x="8063625" y="3639825"/>
            <a:ext cx="939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Please note:</a:t>
            </a:r>
            <a:endParaRPr b="1">
              <a:solidFill>
                <a:schemeClr val="lt1"/>
              </a:solidFill>
              <a:latin typeface="Montserrat"/>
              <a:ea typeface="Montserrat"/>
              <a:cs typeface="Montserrat"/>
              <a:sym typeface="Montserrat"/>
            </a:endParaRPr>
          </a:p>
          <a:p>
            <a:pPr indent="0" lvl="0" marL="0" rtl="0" algn="l">
              <a:spcBef>
                <a:spcPts val="0"/>
              </a:spcBef>
              <a:spcAft>
                <a:spcPts val="0"/>
              </a:spcAft>
              <a:buNone/>
            </a:pPr>
            <a:r>
              <a:rPr b="1" lang="en">
                <a:solidFill>
                  <a:schemeClr val="lt1"/>
                </a:solidFill>
                <a:latin typeface="Montserrat"/>
                <a:ea typeface="Montserrat"/>
                <a:cs typeface="Montserrat"/>
                <a:sym typeface="Montserrat"/>
              </a:rPr>
              <a:t>This is a </a:t>
            </a:r>
            <a:r>
              <a:rPr b="1" lang="en">
                <a:solidFill>
                  <a:schemeClr val="lt1"/>
                </a:solidFill>
                <a:latin typeface="Montserrat"/>
                <a:ea typeface="Montserrat"/>
                <a:cs typeface="Montserrat"/>
                <a:sym typeface="Montserrat"/>
              </a:rPr>
              <a:t>DRAFT copy</a:t>
            </a:r>
            <a:endParaRPr b="1">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nvSpPr>
        <p:spPr>
          <a:xfrm>
            <a:off x="0" y="0"/>
            <a:ext cx="30000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lt1"/>
                </a:solidFill>
                <a:latin typeface="Comic Sans MS"/>
                <a:ea typeface="Comic Sans MS"/>
                <a:cs typeface="Comic Sans MS"/>
                <a:sym typeface="Comic Sans MS"/>
              </a:rPr>
              <a:t>Dare to Lead: Be a Pathfinder!</a:t>
            </a:r>
            <a:endParaRPr b="1" sz="4000">
              <a:solidFill>
                <a:schemeClr val="lt1"/>
              </a:solidFill>
            </a:endParaRPr>
          </a:p>
        </p:txBody>
      </p:sp>
      <p:sp>
        <p:nvSpPr>
          <p:cNvPr id="230" name="Google Shape;230;p38"/>
          <p:cNvSpPr txBox="1"/>
          <p:nvPr/>
        </p:nvSpPr>
        <p:spPr>
          <a:xfrm>
            <a:off x="285300" y="242500"/>
            <a:ext cx="4636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rgbClr val="1C4587"/>
                </a:solidFill>
                <a:latin typeface="Montserrat"/>
                <a:ea typeface="Montserrat"/>
                <a:cs typeface="Montserrat"/>
                <a:sym typeface="Montserrat"/>
              </a:rPr>
              <a:t>Dare to Lead: </a:t>
            </a:r>
            <a:endParaRPr b="1" sz="4000">
              <a:solidFill>
                <a:srgbClr val="1C4587"/>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4000">
                <a:solidFill>
                  <a:srgbClr val="1C4587"/>
                </a:solidFill>
                <a:latin typeface="Montserrat"/>
                <a:ea typeface="Montserrat"/>
                <a:cs typeface="Montserrat"/>
                <a:sym typeface="Montserrat"/>
              </a:rPr>
              <a:t>Be a Pathfinder!</a:t>
            </a:r>
            <a:endParaRPr>
              <a:solidFill>
                <a:srgbClr val="1C4587"/>
              </a:solidFill>
              <a:latin typeface="Montserrat"/>
              <a:ea typeface="Montserrat"/>
              <a:cs typeface="Montserrat"/>
              <a:sym typeface="Montserrat"/>
            </a:endParaRPr>
          </a:p>
        </p:txBody>
      </p:sp>
      <p:sp>
        <p:nvSpPr>
          <p:cNvPr id="231" name="Google Shape;231;p38"/>
          <p:cNvSpPr txBox="1"/>
          <p:nvPr/>
        </p:nvSpPr>
        <p:spPr>
          <a:xfrm>
            <a:off x="285300" y="2031900"/>
            <a:ext cx="5278200" cy="22329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2"/>
              </a:buClr>
              <a:buSzPts val="1900"/>
              <a:buFont typeface="Montserrat"/>
              <a:buChar char="➢"/>
            </a:pPr>
            <a:r>
              <a:rPr lang="en" sz="1900">
                <a:solidFill>
                  <a:schemeClr val="dk2"/>
                </a:solidFill>
                <a:latin typeface="Montserrat"/>
                <a:ea typeface="Montserrat"/>
                <a:cs typeface="Montserrat"/>
                <a:sym typeface="Montserrat"/>
              </a:rPr>
              <a:t>Culturally Responsive Recruiting Habits of Heart &amp; Mind</a:t>
            </a:r>
            <a:endParaRPr sz="1900">
              <a:solidFill>
                <a:schemeClr val="dk2"/>
              </a:solidFill>
              <a:latin typeface="Montserrat"/>
              <a:ea typeface="Montserrat"/>
              <a:cs typeface="Montserrat"/>
              <a:sym typeface="Montserrat"/>
            </a:endParaRPr>
          </a:p>
          <a:p>
            <a:pPr indent="-349250" lvl="0" marL="457200" rtl="0" algn="l">
              <a:lnSpc>
                <a:spcPct val="115000"/>
              </a:lnSpc>
              <a:spcBef>
                <a:spcPts val="1600"/>
              </a:spcBef>
              <a:spcAft>
                <a:spcPts val="0"/>
              </a:spcAft>
              <a:buClr>
                <a:schemeClr val="dk2"/>
              </a:buClr>
              <a:buSzPts val="1900"/>
              <a:buFont typeface="Montserrat"/>
              <a:buChar char="➢"/>
            </a:pPr>
            <a:r>
              <a:rPr lang="en" sz="1900">
                <a:solidFill>
                  <a:schemeClr val="dk2"/>
                </a:solidFill>
                <a:latin typeface="Montserrat"/>
                <a:ea typeface="Montserrat"/>
                <a:cs typeface="Montserrat"/>
                <a:sym typeface="Montserrat"/>
              </a:rPr>
              <a:t>Host Country Locals (</a:t>
            </a:r>
            <a:r>
              <a:rPr lang="en" sz="1900">
                <a:solidFill>
                  <a:schemeClr val="dk2"/>
                </a:solidFill>
                <a:latin typeface="Montserrat"/>
                <a:ea typeface="Montserrat"/>
                <a:cs typeface="Montserrat"/>
                <a:sym typeface="Montserrat"/>
              </a:rPr>
              <a:t>BIPOC) </a:t>
            </a:r>
            <a:r>
              <a:rPr lang="en" sz="1900">
                <a:solidFill>
                  <a:schemeClr val="dk2"/>
                </a:solidFill>
                <a:latin typeface="Montserrat"/>
                <a:ea typeface="Montserrat"/>
                <a:cs typeface="Montserrat"/>
                <a:sym typeface="Montserrat"/>
              </a:rPr>
              <a:t>Internship Program</a:t>
            </a:r>
            <a:endParaRPr sz="1900">
              <a:solidFill>
                <a:schemeClr val="dk2"/>
              </a:solidFill>
              <a:latin typeface="Montserrat"/>
              <a:ea typeface="Montserrat"/>
              <a:cs typeface="Montserrat"/>
              <a:sym typeface="Montserrat"/>
            </a:endParaRPr>
          </a:p>
          <a:p>
            <a:pPr indent="-349250" lvl="0" marL="457200" rtl="0" algn="l">
              <a:lnSpc>
                <a:spcPct val="115000"/>
              </a:lnSpc>
              <a:spcBef>
                <a:spcPts val="1600"/>
              </a:spcBef>
              <a:spcAft>
                <a:spcPts val="1600"/>
              </a:spcAft>
              <a:buClr>
                <a:schemeClr val="dk2"/>
              </a:buClr>
              <a:buSzPts val="1900"/>
              <a:buFont typeface="Montserrat"/>
              <a:buChar char="➢"/>
            </a:pPr>
            <a:r>
              <a:rPr lang="en" sz="1900">
                <a:solidFill>
                  <a:schemeClr val="dk2"/>
                </a:solidFill>
                <a:latin typeface="Montserrat"/>
                <a:ea typeface="Montserrat"/>
                <a:cs typeface="Montserrat"/>
                <a:sym typeface="Montserrat"/>
              </a:rPr>
              <a:t>BIPOC Mentorship Program (AIELOC)</a:t>
            </a:r>
            <a:endParaRPr>
              <a:latin typeface="Montserrat"/>
              <a:ea typeface="Montserrat"/>
              <a:cs typeface="Montserrat"/>
              <a:sym typeface="Montserrat"/>
            </a:endParaRPr>
          </a:p>
        </p:txBody>
      </p:sp>
      <p:pic>
        <p:nvPicPr>
          <p:cNvPr id="232" name="Google Shape;232;p38"/>
          <p:cNvPicPr preferRelativeResize="0"/>
          <p:nvPr/>
        </p:nvPicPr>
        <p:blipFill rotWithShape="1">
          <a:blip r:embed="rId3">
            <a:alphaModFix/>
          </a:blip>
          <a:srcRect b="0" l="0" r="64697" t="0"/>
          <a:stretch/>
        </p:blipFill>
        <p:spPr>
          <a:xfrm>
            <a:off x="5463330" y="865925"/>
            <a:ext cx="3680672" cy="3673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9"/>
          <p:cNvPicPr preferRelativeResize="0"/>
          <p:nvPr/>
        </p:nvPicPr>
        <p:blipFill rotWithShape="1">
          <a:blip r:embed="rId3">
            <a:alphaModFix/>
          </a:blip>
          <a:srcRect b="0" l="951" r="951" t="0"/>
          <a:stretch/>
        </p:blipFill>
        <p:spPr>
          <a:xfrm>
            <a:off x="5244250" y="1386100"/>
            <a:ext cx="3232598" cy="2384201"/>
          </a:xfrm>
          <a:prstGeom prst="rect">
            <a:avLst/>
          </a:prstGeom>
          <a:noFill/>
          <a:ln cap="flat" cmpd="dbl" w="76200">
            <a:solidFill>
              <a:schemeClr val="lt1"/>
            </a:solidFill>
            <a:prstDash val="solid"/>
            <a:miter lim="8000"/>
            <a:headEnd len="sm" w="sm" type="none"/>
            <a:tailEnd len="sm" w="sm" type="none"/>
          </a:ln>
        </p:spPr>
      </p:pic>
      <p:sp>
        <p:nvSpPr>
          <p:cNvPr id="238" name="Google Shape;238;p39"/>
          <p:cNvSpPr txBox="1"/>
          <p:nvPr>
            <p:ph type="title"/>
          </p:nvPr>
        </p:nvSpPr>
        <p:spPr>
          <a:xfrm>
            <a:off x="291875" y="406900"/>
            <a:ext cx="39780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Engagement Opportunities</a:t>
            </a:r>
            <a:endParaRPr>
              <a:latin typeface="Montserrat"/>
              <a:ea typeface="Montserrat"/>
              <a:cs typeface="Montserrat"/>
              <a:sym typeface="Montserrat"/>
            </a:endParaRPr>
          </a:p>
        </p:txBody>
      </p:sp>
      <p:sp>
        <p:nvSpPr>
          <p:cNvPr id="239" name="Google Shape;239;p39"/>
          <p:cNvSpPr txBox="1"/>
          <p:nvPr>
            <p:ph idx="1" type="body"/>
          </p:nvPr>
        </p:nvSpPr>
        <p:spPr>
          <a:xfrm>
            <a:off x="291950" y="1854951"/>
            <a:ext cx="3978000" cy="22602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Font typeface="Montserrat"/>
              <a:buChar char="➢"/>
            </a:pPr>
            <a:r>
              <a:rPr lang="en" sz="1800">
                <a:latin typeface="Montserrat"/>
                <a:ea typeface="Montserrat"/>
                <a:cs typeface="Montserrat"/>
                <a:sym typeface="Montserrat"/>
              </a:rPr>
              <a:t>Sponsorship Program: Expanding the Leadership Pipeline </a:t>
            </a:r>
            <a:endParaRPr sz="1800">
              <a:latin typeface="Montserrat"/>
              <a:ea typeface="Montserrat"/>
              <a:cs typeface="Montserrat"/>
              <a:sym typeface="Montserrat"/>
            </a:endParaRPr>
          </a:p>
          <a:p>
            <a:pPr indent="-342900" lvl="0" marL="457200" rtl="0" algn="l">
              <a:spcBef>
                <a:spcPts val="1600"/>
              </a:spcBef>
              <a:spcAft>
                <a:spcPts val="1600"/>
              </a:spcAft>
              <a:buSzPts val="1800"/>
              <a:buFont typeface="Montserrat"/>
              <a:buChar char="➢"/>
            </a:pPr>
            <a:r>
              <a:rPr lang="en" sz="1800">
                <a:latin typeface="Montserrat"/>
                <a:ea typeface="Montserrat"/>
                <a:cs typeface="Montserrat"/>
                <a:sym typeface="Montserrat"/>
              </a:rPr>
              <a:t>Racism</a:t>
            </a:r>
            <a:r>
              <a:rPr lang="en" sz="1800">
                <a:latin typeface="Montserrat"/>
                <a:ea typeface="Montserrat"/>
                <a:cs typeface="Montserrat"/>
                <a:sym typeface="Montserrat"/>
              </a:rPr>
              <a:t> Trauma Safeguarding and Reporting System</a:t>
            </a:r>
            <a:endParaRPr sz="1800">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40"/>
          <p:cNvPicPr preferRelativeResize="0"/>
          <p:nvPr/>
        </p:nvPicPr>
        <p:blipFill rotWithShape="1">
          <a:blip r:embed="rId3">
            <a:alphaModFix/>
          </a:blip>
          <a:srcRect b="0" l="18764" r="18770" t="0"/>
          <a:stretch/>
        </p:blipFill>
        <p:spPr>
          <a:xfrm>
            <a:off x="7299742" y="0"/>
            <a:ext cx="1860532" cy="1395400"/>
          </a:xfrm>
          <a:prstGeom prst="rect">
            <a:avLst/>
          </a:prstGeom>
          <a:noFill/>
          <a:ln>
            <a:noFill/>
          </a:ln>
        </p:spPr>
      </p:pic>
      <p:sp>
        <p:nvSpPr>
          <p:cNvPr id="245" name="Google Shape;245;p40"/>
          <p:cNvSpPr txBox="1"/>
          <p:nvPr>
            <p:ph type="ctrTitle"/>
          </p:nvPr>
        </p:nvSpPr>
        <p:spPr>
          <a:xfrm>
            <a:off x="1781100" y="1677050"/>
            <a:ext cx="5325000" cy="177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9800"/>
                </a:solidFill>
                <a:latin typeface="Montserrat"/>
                <a:ea typeface="Montserrat"/>
                <a:cs typeface="Montserrat"/>
                <a:sym typeface="Montserrat"/>
              </a:rPr>
              <a:t>ALLIES not BYSTANDERS</a:t>
            </a:r>
            <a:endParaRPr b="1" sz="3000">
              <a:solidFill>
                <a:srgbClr val="FF9800"/>
              </a:solidFill>
              <a:latin typeface="Montserrat"/>
              <a:ea typeface="Montserrat"/>
              <a:cs typeface="Montserrat"/>
              <a:sym typeface="Montserrat"/>
            </a:endParaRPr>
          </a:p>
          <a:p>
            <a:pPr indent="0" lvl="0" marL="0" rtl="0" algn="ctr">
              <a:spcBef>
                <a:spcPts val="0"/>
              </a:spcBef>
              <a:spcAft>
                <a:spcPts val="0"/>
              </a:spcAft>
              <a:buNone/>
            </a:pPr>
            <a:r>
              <a:t/>
            </a:r>
            <a:endParaRPr b="1" sz="2500">
              <a:latin typeface="Montserrat"/>
              <a:ea typeface="Montserrat"/>
              <a:cs typeface="Montserrat"/>
              <a:sym typeface="Montserrat"/>
            </a:endParaRPr>
          </a:p>
          <a:p>
            <a:pPr indent="0" lvl="0" marL="0" rtl="0" algn="ctr">
              <a:spcBef>
                <a:spcPts val="0"/>
              </a:spcBef>
              <a:spcAft>
                <a:spcPts val="0"/>
              </a:spcAft>
              <a:buNone/>
            </a:pPr>
            <a:r>
              <a:rPr b="1" lang="en" sz="2500">
                <a:solidFill>
                  <a:srgbClr val="1C4587"/>
                </a:solidFill>
                <a:latin typeface="Montserrat"/>
                <a:ea typeface="Montserrat"/>
                <a:cs typeface="Montserrat"/>
                <a:sym typeface="Montserrat"/>
              </a:rPr>
              <a:t>Seeking</a:t>
            </a:r>
            <a:r>
              <a:rPr b="1" lang="en" sz="2500">
                <a:solidFill>
                  <a:srgbClr val="1C4587"/>
                </a:solidFill>
                <a:latin typeface="Montserrat"/>
                <a:ea typeface="Montserrat"/>
                <a:cs typeface="Montserrat"/>
                <a:sym typeface="Montserrat"/>
              </a:rPr>
              <a:t> Courageous Leaders to Engage and Implement</a:t>
            </a:r>
            <a:endParaRPr b="1" sz="2500">
              <a:latin typeface="Montserrat"/>
              <a:ea typeface="Montserrat"/>
              <a:cs typeface="Montserrat"/>
              <a:sym typeface="Montserrat"/>
            </a:endParaRPr>
          </a:p>
        </p:txBody>
      </p:sp>
      <p:pic>
        <p:nvPicPr>
          <p:cNvPr id="246" name="Google Shape;246;p40"/>
          <p:cNvPicPr preferRelativeResize="0"/>
          <p:nvPr/>
        </p:nvPicPr>
        <p:blipFill rotWithShape="1">
          <a:blip r:embed="rId3">
            <a:alphaModFix/>
          </a:blip>
          <a:srcRect b="0" l="18764" r="18770" t="0"/>
          <a:stretch/>
        </p:blipFill>
        <p:spPr>
          <a:xfrm>
            <a:off x="0" y="3794550"/>
            <a:ext cx="1721811" cy="1348951"/>
          </a:xfrm>
          <a:prstGeom prst="rect">
            <a:avLst/>
          </a:prstGeom>
          <a:noFill/>
          <a:ln>
            <a:noFill/>
          </a:ln>
        </p:spPr>
      </p:pic>
      <p:pic>
        <p:nvPicPr>
          <p:cNvPr id="247" name="Google Shape;247;p40"/>
          <p:cNvPicPr preferRelativeResize="0"/>
          <p:nvPr/>
        </p:nvPicPr>
        <p:blipFill rotWithShape="1">
          <a:blip r:embed="rId4">
            <a:alphaModFix/>
          </a:blip>
          <a:srcRect b="0" l="0" r="64697" t="0"/>
          <a:stretch/>
        </p:blipFill>
        <p:spPr>
          <a:xfrm>
            <a:off x="-1" y="0"/>
            <a:ext cx="1781101" cy="1777397"/>
          </a:xfrm>
          <a:prstGeom prst="rect">
            <a:avLst/>
          </a:prstGeom>
          <a:noFill/>
          <a:ln>
            <a:noFill/>
          </a:ln>
        </p:spPr>
      </p:pic>
      <p:pic>
        <p:nvPicPr>
          <p:cNvPr id="248" name="Google Shape;248;p40"/>
          <p:cNvPicPr preferRelativeResize="0"/>
          <p:nvPr/>
        </p:nvPicPr>
        <p:blipFill rotWithShape="1">
          <a:blip r:embed="rId4">
            <a:alphaModFix/>
          </a:blip>
          <a:srcRect b="0" l="0" r="64697" t="0"/>
          <a:stretch/>
        </p:blipFill>
        <p:spPr>
          <a:xfrm>
            <a:off x="7238349" y="3313825"/>
            <a:ext cx="1781101" cy="177739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B8C3"/>
        </a:solidFill>
      </p:bgPr>
    </p:bg>
    <p:spTree>
      <p:nvGrpSpPr>
        <p:cNvPr id="252" name="Shape 252"/>
        <p:cNvGrpSpPr/>
        <p:nvPr/>
      </p:nvGrpSpPr>
      <p:grpSpPr>
        <a:xfrm>
          <a:off x="0" y="0"/>
          <a:ext cx="0" cy="0"/>
          <a:chOff x="0" y="0"/>
          <a:chExt cx="0" cy="0"/>
        </a:xfrm>
      </p:grpSpPr>
      <p:sp>
        <p:nvSpPr>
          <p:cNvPr id="253" name="Google Shape;253;p41"/>
          <p:cNvSpPr txBox="1"/>
          <p:nvPr>
            <p:ph type="title"/>
          </p:nvPr>
        </p:nvSpPr>
        <p:spPr>
          <a:xfrm>
            <a:off x="311700" y="190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Growth Continuum</a:t>
            </a:r>
            <a:endParaRPr b="1">
              <a:solidFill>
                <a:srgbClr val="FFFFFF"/>
              </a:solidFill>
              <a:latin typeface="Montserrat"/>
              <a:ea typeface="Montserrat"/>
              <a:cs typeface="Montserrat"/>
              <a:sym typeface="Montserrat"/>
            </a:endParaRPr>
          </a:p>
        </p:txBody>
      </p:sp>
      <p:sp>
        <p:nvSpPr>
          <p:cNvPr id="254" name="Google Shape;254;p41"/>
          <p:cNvSpPr/>
          <p:nvPr/>
        </p:nvSpPr>
        <p:spPr>
          <a:xfrm>
            <a:off x="879125" y="1707013"/>
            <a:ext cx="516600" cy="774900"/>
          </a:xfrm>
          <a:prstGeom prst="upArrowCallout">
            <a:avLst>
              <a:gd fmla="val 25000" name="adj1"/>
              <a:gd fmla="val 25000" name="adj2"/>
              <a:gd fmla="val 25000" name="adj3"/>
              <a:gd fmla="val 64977" name="adj4"/>
            </a:avLst>
          </a:prstGeom>
          <a:solidFill>
            <a:srgbClr val="F3722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4</a:t>
            </a:r>
            <a:endParaRPr b="1" sz="1800">
              <a:latin typeface="Montserrat"/>
              <a:ea typeface="Montserrat"/>
              <a:cs typeface="Montserrat"/>
              <a:sym typeface="Montserrat"/>
            </a:endParaRPr>
          </a:p>
        </p:txBody>
      </p:sp>
      <p:sp>
        <p:nvSpPr>
          <p:cNvPr id="255" name="Google Shape;255;p41"/>
          <p:cNvSpPr/>
          <p:nvPr/>
        </p:nvSpPr>
        <p:spPr>
          <a:xfrm>
            <a:off x="879125" y="4301225"/>
            <a:ext cx="516600" cy="774900"/>
          </a:xfrm>
          <a:prstGeom prst="upArrowCallout">
            <a:avLst>
              <a:gd fmla="val 25000" name="adj1"/>
              <a:gd fmla="val 25000" name="adj2"/>
              <a:gd fmla="val 25000" name="adj3"/>
              <a:gd fmla="val 64977" name="adj4"/>
            </a:avLst>
          </a:prstGeom>
          <a:solidFill>
            <a:srgbClr val="FBD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1</a:t>
            </a:r>
            <a:endParaRPr b="1" sz="1800">
              <a:latin typeface="Montserrat"/>
              <a:ea typeface="Montserrat"/>
              <a:cs typeface="Montserrat"/>
              <a:sym typeface="Montserrat"/>
            </a:endParaRPr>
          </a:p>
        </p:txBody>
      </p:sp>
      <p:sp>
        <p:nvSpPr>
          <p:cNvPr id="256" name="Google Shape;256;p41"/>
          <p:cNvSpPr/>
          <p:nvPr/>
        </p:nvSpPr>
        <p:spPr>
          <a:xfrm>
            <a:off x="879125" y="842275"/>
            <a:ext cx="516600" cy="774900"/>
          </a:xfrm>
          <a:prstGeom prst="upArrowCallout">
            <a:avLst>
              <a:gd fmla="val 25000" name="adj1"/>
              <a:gd fmla="val 25000" name="adj2"/>
              <a:gd fmla="val 25000" name="adj3"/>
              <a:gd fmla="val 64977" name="adj4"/>
            </a:avLst>
          </a:prstGeom>
          <a:solidFill>
            <a:srgbClr val="FBDC3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5</a:t>
            </a:r>
            <a:endParaRPr b="1" sz="1800">
              <a:latin typeface="Montserrat"/>
              <a:ea typeface="Montserrat"/>
              <a:cs typeface="Montserrat"/>
              <a:sym typeface="Montserrat"/>
            </a:endParaRPr>
          </a:p>
        </p:txBody>
      </p:sp>
      <p:sp>
        <p:nvSpPr>
          <p:cNvPr id="257" name="Google Shape;257;p41"/>
          <p:cNvSpPr/>
          <p:nvPr/>
        </p:nvSpPr>
        <p:spPr>
          <a:xfrm>
            <a:off x="879125" y="2571738"/>
            <a:ext cx="516600" cy="774900"/>
          </a:xfrm>
          <a:prstGeom prst="upArrowCallout">
            <a:avLst>
              <a:gd fmla="val 25000" name="adj1"/>
              <a:gd fmla="val 25000" name="adj2"/>
              <a:gd fmla="val 25000" name="adj3"/>
              <a:gd fmla="val 64977" name="adj4"/>
            </a:avLst>
          </a:prstGeom>
          <a:solidFill>
            <a:srgbClr val="782D7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3</a:t>
            </a:r>
            <a:endParaRPr b="1" sz="1800">
              <a:latin typeface="Montserrat"/>
              <a:ea typeface="Montserrat"/>
              <a:cs typeface="Montserrat"/>
              <a:sym typeface="Montserrat"/>
            </a:endParaRPr>
          </a:p>
        </p:txBody>
      </p:sp>
      <p:sp>
        <p:nvSpPr>
          <p:cNvPr id="258" name="Google Shape;258;p41"/>
          <p:cNvSpPr/>
          <p:nvPr/>
        </p:nvSpPr>
        <p:spPr>
          <a:xfrm>
            <a:off x="879125" y="3436475"/>
            <a:ext cx="516600" cy="774900"/>
          </a:xfrm>
          <a:prstGeom prst="upArrowCallout">
            <a:avLst>
              <a:gd fmla="val 25000" name="adj1"/>
              <a:gd fmla="val 25000" name="adj2"/>
              <a:gd fmla="val 25000" name="adj3"/>
              <a:gd fmla="val 64977" name="adj4"/>
            </a:avLst>
          </a:prstGeom>
          <a:solidFill>
            <a:srgbClr val="BDBD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2</a:t>
            </a:r>
            <a:endParaRPr b="1" sz="1800">
              <a:latin typeface="Montserrat"/>
              <a:ea typeface="Montserrat"/>
              <a:cs typeface="Montserrat"/>
              <a:sym typeface="Montserrat"/>
            </a:endParaRPr>
          </a:p>
        </p:txBody>
      </p:sp>
      <p:sp>
        <p:nvSpPr>
          <p:cNvPr id="259" name="Google Shape;259;p41"/>
          <p:cNvSpPr txBox="1"/>
          <p:nvPr/>
        </p:nvSpPr>
        <p:spPr>
          <a:xfrm>
            <a:off x="1740725" y="4491125"/>
            <a:ext cx="740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INACTIVE</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Diversity, equity, inclusivity and justice (DEIJ)work have not begun or are not part of the institutions’ goals.</a:t>
            </a:r>
            <a:endParaRPr sz="1200">
              <a:solidFill>
                <a:srgbClr val="FFFFFF"/>
              </a:solidFill>
            </a:endParaRPr>
          </a:p>
        </p:txBody>
      </p:sp>
      <p:sp>
        <p:nvSpPr>
          <p:cNvPr id="260" name="Google Shape;260;p41"/>
          <p:cNvSpPr txBox="1"/>
          <p:nvPr/>
        </p:nvSpPr>
        <p:spPr>
          <a:xfrm>
            <a:off x="1740725" y="3716225"/>
            <a:ext cx="7153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REACTIVE</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Compliance-only mindset. The institution has begun DEIJ work in a response to stakeholders.</a:t>
            </a:r>
            <a:endParaRPr sz="1200">
              <a:solidFill>
                <a:srgbClr val="FFFFFF"/>
              </a:solidFill>
            </a:endParaRPr>
          </a:p>
        </p:txBody>
      </p:sp>
      <p:sp>
        <p:nvSpPr>
          <p:cNvPr id="261" name="Google Shape;261;p41"/>
          <p:cNvSpPr txBox="1"/>
          <p:nvPr/>
        </p:nvSpPr>
        <p:spPr>
          <a:xfrm>
            <a:off x="1740725" y="2756825"/>
            <a:ext cx="7153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PROACTIVE</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The institution and its leadership (Board, Head, SLT) have a clear awareness of the value of DEIJ; has systematically begun examining, identifying and dismantling white supremacy culture.</a:t>
            </a:r>
            <a:endParaRPr sz="1200">
              <a:solidFill>
                <a:srgbClr val="FFFFFF"/>
              </a:solidFill>
            </a:endParaRPr>
          </a:p>
        </p:txBody>
      </p:sp>
      <p:sp>
        <p:nvSpPr>
          <p:cNvPr id="262" name="Google Shape;262;p41"/>
          <p:cNvSpPr txBox="1"/>
          <p:nvPr/>
        </p:nvSpPr>
        <p:spPr>
          <a:xfrm>
            <a:off x="1678500" y="1817450"/>
            <a:ext cx="7153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PROGRESSIVE</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Diversity by design, equity audits, inclusivity and restorative practices are implemented and reflected upon; outcomes are imbedded into the institutions’ growth, strategic and performance goals.</a:t>
            </a:r>
            <a:endParaRPr sz="1200">
              <a:solidFill>
                <a:srgbClr val="FFFFFF"/>
              </a:solidFill>
            </a:endParaRPr>
          </a:p>
        </p:txBody>
      </p:sp>
      <p:sp>
        <p:nvSpPr>
          <p:cNvPr id="263" name="Google Shape;263;p41"/>
          <p:cNvSpPr txBox="1"/>
          <p:nvPr/>
        </p:nvSpPr>
        <p:spPr>
          <a:xfrm>
            <a:off x="1678500" y="1062575"/>
            <a:ext cx="7153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SUSTAINABLE DEVELOPED PRACTICES</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200">
                <a:solidFill>
                  <a:srgbClr val="FFFFFF"/>
                </a:solidFill>
              </a:rPr>
              <a:t>Demonstrating continued growth in DEIJ and research-based practices, policies and systems</a:t>
            </a:r>
            <a:endParaRPr sz="1200">
              <a:solidFill>
                <a:srgbClr val="FFFFFF"/>
              </a:solidFill>
            </a:endParaRPr>
          </a:p>
        </p:txBody>
      </p:sp>
      <p:sp>
        <p:nvSpPr>
          <p:cNvPr id="264" name="Google Shape;264;p41"/>
          <p:cNvSpPr txBox="1"/>
          <p:nvPr/>
        </p:nvSpPr>
        <p:spPr>
          <a:xfrm>
            <a:off x="2751425" y="5502875"/>
            <a:ext cx="6468600" cy="7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8" name="Shape 268"/>
        <p:cNvGrpSpPr/>
        <p:nvPr/>
      </p:nvGrpSpPr>
      <p:grpSpPr>
        <a:xfrm>
          <a:off x="0" y="0"/>
          <a:ext cx="0" cy="0"/>
          <a:chOff x="0" y="0"/>
          <a:chExt cx="0" cy="0"/>
        </a:xfrm>
      </p:grpSpPr>
      <p:sp>
        <p:nvSpPr>
          <p:cNvPr id="269" name="Google Shape;269;p42"/>
          <p:cNvSpPr txBox="1"/>
          <p:nvPr/>
        </p:nvSpPr>
        <p:spPr>
          <a:xfrm>
            <a:off x="568950" y="3518325"/>
            <a:ext cx="8006100" cy="1462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200"/>
              </a:spcAft>
              <a:buNone/>
            </a:pPr>
            <a:r>
              <a:rPr lang="en" sz="2000">
                <a:solidFill>
                  <a:schemeClr val="accent5"/>
                </a:solidFill>
                <a:highlight>
                  <a:srgbClr val="FFFFFF"/>
                </a:highlight>
                <a:latin typeface="Montserrat"/>
                <a:ea typeface="Montserrat"/>
                <a:cs typeface="Montserrat"/>
                <a:sym typeface="Montserrat"/>
              </a:rPr>
              <a:t>"</a:t>
            </a:r>
            <a:r>
              <a:rPr b="1" lang="en" sz="2000">
                <a:solidFill>
                  <a:schemeClr val="accent5"/>
                </a:solidFill>
                <a:highlight>
                  <a:srgbClr val="FFFFFF"/>
                </a:highlight>
                <a:latin typeface="Montserrat"/>
                <a:ea typeface="Montserrat"/>
                <a:cs typeface="Montserrat"/>
                <a:sym typeface="Montserrat"/>
              </a:rPr>
              <a:t>When you see something that</a:t>
            </a:r>
            <a:r>
              <a:rPr lang="en" sz="2000">
                <a:solidFill>
                  <a:schemeClr val="accent5"/>
                </a:solidFill>
                <a:highlight>
                  <a:srgbClr val="FFFFFF"/>
                </a:highlight>
                <a:latin typeface="Montserrat"/>
                <a:ea typeface="Montserrat"/>
                <a:cs typeface="Montserrat"/>
                <a:sym typeface="Montserrat"/>
              </a:rPr>
              <a:t> </a:t>
            </a:r>
            <a:r>
              <a:rPr b="1" lang="en" sz="2000">
                <a:solidFill>
                  <a:schemeClr val="accent5"/>
                </a:solidFill>
                <a:highlight>
                  <a:srgbClr val="FFFFFF"/>
                </a:highlight>
                <a:latin typeface="Montserrat"/>
                <a:ea typeface="Montserrat"/>
                <a:cs typeface="Montserrat"/>
                <a:sym typeface="Montserrat"/>
              </a:rPr>
              <a:t>is</a:t>
            </a:r>
            <a:r>
              <a:rPr lang="en" sz="2000">
                <a:solidFill>
                  <a:schemeClr val="accent5"/>
                </a:solidFill>
                <a:highlight>
                  <a:srgbClr val="FFFFFF"/>
                </a:highlight>
                <a:latin typeface="Montserrat"/>
                <a:ea typeface="Montserrat"/>
                <a:cs typeface="Montserrat"/>
                <a:sym typeface="Montserrat"/>
              </a:rPr>
              <a:t> </a:t>
            </a:r>
            <a:r>
              <a:rPr b="1" lang="en" sz="2000">
                <a:solidFill>
                  <a:schemeClr val="accent5"/>
                </a:solidFill>
                <a:highlight>
                  <a:srgbClr val="FFFFFF"/>
                </a:highlight>
                <a:latin typeface="Montserrat"/>
                <a:ea typeface="Montserrat"/>
                <a:cs typeface="Montserrat"/>
                <a:sym typeface="Montserrat"/>
              </a:rPr>
              <a:t>not right</a:t>
            </a:r>
            <a:r>
              <a:rPr lang="en" sz="2000">
                <a:solidFill>
                  <a:schemeClr val="accent5"/>
                </a:solidFill>
                <a:highlight>
                  <a:srgbClr val="FFFFFF"/>
                </a:highlight>
                <a:latin typeface="Montserrat"/>
                <a:ea typeface="Montserrat"/>
                <a:cs typeface="Montserrat"/>
                <a:sym typeface="Montserrat"/>
              </a:rPr>
              <a:t>, </a:t>
            </a:r>
            <a:r>
              <a:rPr b="1" lang="en" sz="2000">
                <a:solidFill>
                  <a:schemeClr val="accent5"/>
                </a:solidFill>
                <a:highlight>
                  <a:srgbClr val="FFFFFF"/>
                </a:highlight>
                <a:latin typeface="Montserrat"/>
                <a:ea typeface="Montserrat"/>
                <a:cs typeface="Montserrat"/>
                <a:sym typeface="Montserrat"/>
              </a:rPr>
              <a:t>not fair, not just</a:t>
            </a:r>
            <a:r>
              <a:rPr lang="en" sz="2000">
                <a:solidFill>
                  <a:schemeClr val="accent5"/>
                </a:solidFill>
                <a:highlight>
                  <a:srgbClr val="FFFFFF"/>
                </a:highlight>
                <a:latin typeface="Montserrat"/>
                <a:ea typeface="Montserrat"/>
                <a:cs typeface="Montserrat"/>
                <a:sym typeface="Montserrat"/>
              </a:rPr>
              <a:t>, you have to speak up. You have to say something; </a:t>
            </a:r>
            <a:r>
              <a:rPr b="1" lang="en" sz="2000">
                <a:solidFill>
                  <a:schemeClr val="accent5"/>
                </a:solidFill>
                <a:highlight>
                  <a:srgbClr val="FFFFFF"/>
                </a:highlight>
                <a:latin typeface="Montserrat"/>
                <a:ea typeface="Montserrat"/>
                <a:cs typeface="Montserrat"/>
                <a:sym typeface="Montserrat"/>
              </a:rPr>
              <a:t>you </a:t>
            </a:r>
            <a:r>
              <a:rPr b="1" lang="en" sz="2000" u="sng">
                <a:solidFill>
                  <a:schemeClr val="accent5"/>
                </a:solidFill>
                <a:highlight>
                  <a:srgbClr val="FFFFFF"/>
                </a:highlight>
                <a:latin typeface="Montserrat"/>
                <a:ea typeface="Montserrat"/>
                <a:cs typeface="Montserrat"/>
                <a:sym typeface="Montserrat"/>
              </a:rPr>
              <a:t>have to</a:t>
            </a:r>
            <a:r>
              <a:rPr b="1" lang="en" sz="2000">
                <a:solidFill>
                  <a:schemeClr val="accent5"/>
                </a:solidFill>
                <a:highlight>
                  <a:srgbClr val="FFFFFF"/>
                </a:highlight>
                <a:latin typeface="Montserrat"/>
                <a:ea typeface="Montserrat"/>
                <a:cs typeface="Montserrat"/>
                <a:sym typeface="Montserrat"/>
              </a:rPr>
              <a:t> do something.</a:t>
            </a:r>
            <a:r>
              <a:rPr lang="en" sz="2000">
                <a:solidFill>
                  <a:schemeClr val="accent5"/>
                </a:solidFill>
                <a:highlight>
                  <a:srgbClr val="FFFFFF"/>
                </a:highlight>
                <a:latin typeface="Montserrat"/>
                <a:ea typeface="Montserrat"/>
                <a:cs typeface="Montserrat"/>
                <a:sym typeface="Montserrat"/>
              </a:rPr>
              <a:t>"</a:t>
            </a:r>
            <a:r>
              <a:rPr lang="en" sz="2000">
                <a:solidFill>
                  <a:schemeClr val="accent5"/>
                </a:solidFill>
                <a:highlight>
                  <a:srgbClr val="FFFFFF"/>
                </a:highlight>
                <a:latin typeface="Montserrat"/>
                <a:ea typeface="Montserrat"/>
                <a:cs typeface="Montserrat"/>
                <a:sym typeface="Montserrat"/>
              </a:rPr>
              <a:t> </a:t>
            </a:r>
            <a:r>
              <a:rPr lang="en">
                <a:solidFill>
                  <a:schemeClr val="accent5"/>
                </a:solidFill>
                <a:highlight>
                  <a:srgbClr val="FFFFFF"/>
                </a:highlight>
                <a:latin typeface="Montserrat"/>
                <a:ea typeface="Montserrat"/>
                <a:cs typeface="Montserrat"/>
                <a:sym typeface="Montserrat"/>
              </a:rPr>
              <a:t>~</a:t>
            </a:r>
            <a:r>
              <a:rPr b="1" lang="en">
                <a:solidFill>
                  <a:schemeClr val="accent5"/>
                </a:solidFill>
                <a:highlight>
                  <a:srgbClr val="FFFFFF"/>
                </a:highlight>
                <a:latin typeface="Montserrat"/>
                <a:ea typeface="Montserrat"/>
                <a:cs typeface="Montserrat"/>
                <a:sym typeface="Montserrat"/>
              </a:rPr>
              <a:t>John </a:t>
            </a:r>
            <a:r>
              <a:rPr b="1" lang="en">
                <a:solidFill>
                  <a:schemeClr val="accent5"/>
                </a:solidFill>
                <a:highlight>
                  <a:srgbClr val="FFFFFF"/>
                </a:highlight>
                <a:latin typeface="Montserrat"/>
                <a:ea typeface="Montserrat"/>
                <a:cs typeface="Montserrat"/>
                <a:sym typeface="Montserrat"/>
              </a:rPr>
              <a:t>Lewis on seeking truth, justice, and equality, </a:t>
            </a:r>
            <a:r>
              <a:rPr b="1" lang="en" u="sng">
                <a:solidFill>
                  <a:schemeClr val="accent5"/>
                </a:solidFill>
                <a:highlight>
                  <a:srgbClr val="FFFFFF"/>
                </a:highlight>
                <a:latin typeface="Montserrat"/>
                <a:ea typeface="Montserrat"/>
                <a:cs typeface="Montserrat"/>
                <a:sym typeface="Montserrat"/>
                <a:hlinkClick r:id="rId3">
                  <a:extLst>
                    <a:ext uri="{A12FA001-AC4F-418D-AE19-62706E023703}">
                      <ahyp:hlinkClr val="tx"/>
                    </a:ext>
                  </a:extLst>
                </a:hlinkClick>
              </a:rPr>
              <a:t>during</a:t>
            </a:r>
            <a:r>
              <a:rPr b="1" lang="en">
                <a:solidFill>
                  <a:schemeClr val="accent5"/>
                </a:solidFill>
                <a:highlight>
                  <a:srgbClr val="FFFFFF"/>
                </a:highlight>
                <a:latin typeface="Montserrat"/>
                <a:ea typeface="Montserrat"/>
                <a:cs typeface="Montserrat"/>
                <a:sym typeface="Montserrat"/>
              </a:rPr>
              <a:t> the impeachment trial for US President Donald Trump</a:t>
            </a:r>
            <a:endParaRPr b="1">
              <a:solidFill>
                <a:schemeClr val="accent5"/>
              </a:solidFill>
              <a:highlight>
                <a:srgbClr val="FFFFFF"/>
              </a:highlight>
              <a:latin typeface="Montserrat"/>
              <a:ea typeface="Montserrat"/>
              <a:cs typeface="Montserrat"/>
              <a:sym typeface="Montserrat"/>
            </a:endParaRPr>
          </a:p>
        </p:txBody>
      </p:sp>
      <p:sp>
        <p:nvSpPr>
          <p:cNvPr id="270" name="Google Shape;270;p42"/>
          <p:cNvSpPr txBox="1"/>
          <p:nvPr/>
        </p:nvSpPr>
        <p:spPr>
          <a:xfrm>
            <a:off x="2737100" y="536025"/>
            <a:ext cx="5896200" cy="14160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1100"/>
              </a:spcAft>
              <a:buNone/>
            </a:pPr>
            <a:r>
              <a:rPr lang="en" sz="2000">
                <a:solidFill>
                  <a:srgbClr val="9900FF"/>
                </a:solidFill>
                <a:highlight>
                  <a:srgbClr val="FFFFFF"/>
                </a:highlight>
                <a:latin typeface="Montserrat"/>
                <a:ea typeface="Montserrat"/>
                <a:cs typeface="Montserrat"/>
                <a:sym typeface="Montserrat"/>
              </a:rPr>
              <a:t>“</a:t>
            </a:r>
            <a:r>
              <a:rPr b="1" lang="en" sz="2000">
                <a:solidFill>
                  <a:srgbClr val="9900FF"/>
                </a:solidFill>
                <a:highlight>
                  <a:srgbClr val="FFFFFF"/>
                </a:highlight>
                <a:latin typeface="Montserrat"/>
                <a:ea typeface="Montserrat"/>
                <a:cs typeface="Montserrat"/>
                <a:sym typeface="Montserrat"/>
              </a:rPr>
              <a:t>Not everything</a:t>
            </a:r>
            <a:r>
              <a:rPr lang="en" sz="2000">
                <a:solidFill>
                  <a:srgbClr val="9900FF"/>
                </a:solidFill>
                <a:highlight>
                  <a:srgbClr val="FFFFFF"/>
                </a:highlight>
                <a:latin typeface="Montserrat"/>
                <a:ea typeface="Montserrat"/>
                <a:cs typeface="Montserrat"/>
                <a:sym typeface="Montserrat"/>
              </a:rPr>
              <a:t> that is faced </a:t>
            </a:r>
            <a:r>
              <a:rPr b="1" lang="en" sz="2000">
                <a:solidFill>
                  <a:srgbClr val="9900FF"/>
                </a:solidFill>
                <a:highlight>
                  <a:srgbClr val="FFFFFF"/>
                </a:highlight>
                <a:latin typeface="Montserrat"/>
                <a:ea typeface="Montserrat"/>
                <a:cs typeface="Montserrat"/>
                <a:sym typeface="Montserrat"/>
              </a:rPr>
              <a:t>can be changed</a:t>
            </a:r>
            <a:r>
              <a:rPr lang="en" sz="2000">
                <a:solidFill>
                  <a:srgbClr val="9900FF"/>
                </a:solidFill>
                <a:highlight>
                  <a:srgbClr val="FFFFFF"/>
                </a:highlight>
                <a:latin typeface="Montserrat"/>
                <a:ea typeface="Montserrat"/>
                <a:cs typeface="Montserrat"/>
                <a:sym typeface="Montserrat"/>
              </a:rPr>
              <a:t>, but nothing can be changed </a:t>
            </a:r>
            <a:r>
              <a:rPr b="1" lang="en" sz="2000">
                <a:solidFill>
                  <a:srgbClr val="9900FF"/>
                </a:solidFill>
                <a:highlight>
                  <a:srgbClr val="FFFFFF"/>
                </a:highlight>
                <a:latin typeface="Montserrat"/>
                <a:ea typeface="Montserrat"/>
                <a:cs typeface="Montserrat"/>
                <a:sym typeface="Montserrat"/>
              </a:rPr>
              <a:t>until it is faced.</a:t>
            </a:r>
            <a:r>
              <a:rPr lang="en" sz="2000">
                <a:solidFill>
                  <a:srgbClr val="9900FF"/>
                </a:solidFill>
                <a:highlight>
                  <a:srgbClr val="FFFFFF"/>
                </a:highlight>
                <a:latin typeface="Montserrat"/>
                <a:ea typeface="Montserrat"/>
                <a:cs typeface="Montserrat"/>
                <a:sym typeface="Montserrat"/>
              </a:rPr>
              <a:t>” </a:t>
            </a:r>
            <a:r>
              <a:rPr lang="en">
                <a:solidFill>
                  <a:srgbClr val="9900FF"/>
                </a:solidFill>
                <a:highlight>
                  <a:srgbClr val="FFFFFF"/>
                </a:highlight>
                <a:latin typeface="Montserrat"/>
                <a:ea typeface="Montserrat"/>
                <a:cs typeface="Montserrat"/>
                <a:sym typeface="Montserrat"/>
              </a:rPr>
              <a:t>~</a:t>
            </a:r>
            <a:r>
              <a:rPr b="1" lang="en">
                <a:solidFill>
                  <a:srgbClr val="9900FF"/>
                </a:solidFill>
                <a:highlight>
                  <a:srgbClr val="FFFFFF"/>
                </a:highlight>
                <a:latin typeface="Montserrat"/>
                <a:ea typeface="Montserrat"/>
                <a:cs typeface="Montserrat"/>
                <a:sym typeface="Montserrat"/>
              </a:rPr>
              <a:t>James Baldwin</a:t>
            </a:r>
            <a:endParaRPr>
              <a:solidFill>
                <a:srgbClr val="9900FF"/>
              </a:solidFill>
              <a:latin typeface="Montserrat"/>
              <a:ea typeface="Montserrat"/>
              <a:cs typeface="Montserrat"/>
              <a:sym typeface="Montserrat"/>
            </a:endParaRPr>
          </a:p>
        </p:txBody>
      </p:sp>
      <p:pic>
        <p:nvPicPr>
          <p:cNvPr id="271" name="Google Shape;271;p42"/>
          <p:cNvPicPr preferRelativeResize="0"/>
          <p:nvPr/>
        </p:nvPicPr>
        <p:blipFill>
          <a:blip r:embed="rId4">
            <a:alphaModFix/>
          </a:blip>
          <a:stretch>
            <a:fillRect/>
          </a:stretch>
        </p:blipFill>
        <p:spPr>
          <a:xfrm>
            <a:off x="147950" y="536025"/>
            <a:ext cx="2724225" cy="1897875"/>
          </a:xfrm>
          <a:prstGeom prst="rect">
            <a:avLst/>
          </a:prstGeom>
          <a:noFill/>
          <a:ln>
            <a:noFill/>
          </a:ln>
        </p:spPr>
      </p:pic>
      <p:sp>
        <p:nvSpPr>
          <p:cNvPr id="272" name="Google Shape;272;p42"/>
          <p:cNvSpPr txBox="1"/>
          <p:nvPr/>
        </p:nvSpPr>
        <p:spPr>
          <a:xfrm>
            <a:off x="2872175" y="2132675"/>
            <a:ext cx="57030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000">
                <a:solidFill>
                  <a:srgbClr val="FF9800"/>
                </a:solidFill>
                <a:highlight>
                  <a:srgbClr val="FFFFFF"/>
                </a:highlight>
                <a:latin typeface="Montserrat"/>
                <a:ea typeface="Montserrat"/>
                <a:cs typeface="Montserrat"/>
                <a:sym typeface="Montserrat"/>
              </a:rPr>
              <a:t>“You can't go back and change the beginning but you can </a:t>
            </a:r>
            <a:r>
              <a:rPr lang="en" sz="2000" u="sng">
                <a:solidFill>
                  <a:srgbClr val="FF9800"/>
                </a:solidFill>
                <a:highlight>
                  <a:srgbClr val="FFFFFF"/>
                </a:highlight>
                <a:latin typeface="Montserrat"/>
                <a:ea typeface="Montserrat"/>
                <a:cs typeface="Montserrat"/>
                <a:sym typeface="Montserrat"/>
              </a:rPr>
              <a:t>start where you are</a:t>
            </a:r>
            <a:r>
              <a:rPr lang="en" sz="2000">
                <a:solidFill>
                  <a:srgbClr val="FF9800"/>
                </a:solidFill>
                <a:highlight>
                  <a:srgbClr val="FFFFFF"/>
                </a:highlight>
                <a:latin typeface="Montserrat"/>
                <a:ea typeface="Montserrat"/>
                <a:cs typeface="Montserrat"/>
                <a:sym typeface="Montserrat"/>
              </a:rPr>
              <a:t> and </a:t>
            </a:r>
            <a:r>
              <a:rPr b="1" lang="en" sz="2000">
                <a:solidFill>
                  <a:srgbClr val="FF9800"/>
                </a:solidFill>
                <a:highlight>
                  <a:srgbClr val="FFFFFF"/>
                </a:highlight>
                <a:latin typeface="Montserrat"/>
                <a:ea typeface="Montserrat"/>
                <a:cs typeface="Montserrat"/>
                <a:sym typeface="Montserrat"/>
              </a:rPr>
              <a:t>change the ending</a:t>
            </a:r>
            <a:r>
              <a:rPr lang="en" sz="2000">
                <a:solidFill>
                  <a:srgbClr val="FF9800"/>
                </a:solidFill>
                <a:highlight>
                  <a:srgbClr val="FFFFFF"/>
                </a:highlight>
                <a:latin typeface="Montserrat"/>
                <a:ea typeface="Montserrat"/>
                <a:cs typeface="Montserrat"/>
                <a:sym typeface="Montserrat"/>
              </a:rPr>
              <a:t>.”</a:t>
            </a:r>
            <a:r>
              <a:rPr lang="en" sz="1200">
                <a:solidFill>
                  <a:srgbClr val="FF9800"/>
                </a:solidFill>
                <a:highlight>
                  <a:srgbClr val="FFFFFF"/>
                </a:highlight>
                <a:latin typeface="Montserrat"/>
                <a:ea typeface="Montserrat"/>
                <a:cs typeface="Montserrat"/>
                <a:sym typeface="Montserrat"/>
              </a:rPr>
              <a:t> </a:t>
            </a:r>
            <a:r>
              <a:rPr b="1" lang="en">
                <a:solidFill>
                  <a:srgbClr val="FF9800"/>
                </a:solidFill>
                <a:highlight>
                  <a:srgbClr val="FFFFFF"/>
                </a:highlight>
                <a:latin typeface="Montserrat"/>
                <a:ea typeface="Montserrat"/>
                <a:cs typeface="Montserrat"/>
                <a:sym typeface="Montserrat"/>
              </a:rPr>
              <a:t>~ C.S. Lewis</a:t>
            </a:r>
            <a:endParaRPr b="1">
              <a:solidFill>
                <a:srgbClr val="FF9800"/>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3"/>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4"/>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45"/>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46"/>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9"/>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0"/>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1"/>
          <p:cNvPicPr preferRelativeResize="0"/>
          <p:nvPr/>
        </p:nvPicPr>
        <p:blipFill>
          <a:blip r:embed="rId4">
            <a:alphaModFix/>
          </a:blip>
          <a:stretch>
            <a:fillRect/>
          </a:stretch>
        </p:blipFill>
        <p:spPr>
          <a:xfrm>
            <a:off x="0" y="0"/>
            <a:ext cx="9144000" cy="51435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2"/>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3"/>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4"/>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112" name="Google Shape;112;p24"/>
          <p:cNvPicPr preferRelativeResize="0"/>
          <p:nvPr/>
        </p:nvPicPr>
        <p:blipFill rotWithShape="1">
          <a:blip r:embed="rId4">
            <a:alphaModFix/>
          </a:blip>
          <a:srcRect b="9413" l="25793" r="4286" t="11082"/>
          <a:stretch/>
        </p:blipFill>
        <p:spPr>
          <a:xfrm>
            <a:off x="3351950" y="1554437"/>
            <a:ext cx="3019824" cy="2136224"/>
          </a:xfrm>
          <a:prstGeom prst="rect">
            <a:avLst/>
          </a:prstGeom>
          <a:noFill/>
          <a:ln>
            <a:noFill/>
          </a:ln>
        </p:spPr>
      </p:pic>
      <p:pic>
        <p:nvPicPr>
          <p:cNvPr id="113" name="Google Shape;113;p24"/>
          <p:cNvPicPr preferRelativeResize="0"/>
          <p:nvPr/>
        </p:nvPicPr>
        <p:blipFill rotWithShape="1">
          <a:blip r:embed="rId5">
            <a:alphaModFix/>
          </a:blip>
          <a:srcRect b="2735" l="10978" r="2162" t="16567"/>
          <a:stretch/>
        </p:blipFill>
        <p:spPr>
          <a:xfrm>
            <a:off x="0" y="1752475"/>
            <a:ext cx="3263433" cy="2067649"/>
          </a:xfrm>
          <a:prstGeom prst="rect">
            <a:avLst/>
          </a:prstGeom>
          <a:noFill/>
          <a:ln>
            <a:noFill/>
          </a:ln>
        </p:spPr>
      </p:pic>
      <p:sp>
        <p:nvSpPr>
          <p:cNvPr id="114" name="Google Shape;114;p24"/>
          <p:cNvSpPr txBox="1"/>
          <p:nvPr/>
        </p:nvSpPr>
        <p:spPr>
          <a:xfrm>
            <a:off x="640675" y="3967275"/>
            <a:ext cx="146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F3722B"/>
                </a:solidFill>
                <a:latin typeface="Montserrat"/>
                <a:ea typeface="Montserrat"/>
                <a:cs typeface="Montserrat"/>
                <a:sym typeface="Montserrat"/>
              </a:rPr>
              <a:t>Race</a:t>
            </a:r>
            <a:endParaRPr b="1" sz="1800">
              <a:solidFill>
                <a:srgbClr val="F3722B"/>
              </a:solidFill>
              <a:latin typeface="Montserrat"/>
              <a:ea typeface="Montserrat"/>
              <a:cs typeface="Montserrat"/>
              <a:sym typeface="Montserrat"/>
            </a:endParaRPr>
          </a:p>
        </p:txBody>
      </p:sp>
      <p:sp>
        <p:nvSpPr>
          <p:cNvPr id="115" name="Google Shape;115;p24"/>
          <p:cNvSpPr txBox="1"/>
          <p:nvPr/>
        </p:nvSpPr>
        <p:spPr>
          <a:xfrm>
            <a:off x="3459650" y="3967275"/>
            <a:ext cx="1913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F3722B"/>
                </a:solidFill>
                <a:latin typeface="Montserrat"/>
                <a:ea typeface="Montserrat"/>
                <a:cs typeface="Montserrat"/>
                <a:sym typeface="Montserrat"/>
              </a:rPr>
              <a:t>Nationality</a:t>
            </a:r>
            <a:endParaRPr b="1" sz="1800">
              <a:solidFill>
                <a:srgbClr val="F3722B"/>
              </a:solidFill>
              <a:latin typeface="Montserrat"/>
              <a:ea typeface="Montserrat"/>
              <a:cs typeface="Montserrat"/>
              <a:sym typeface="Montserrat"/>
            </a:endParaRPr>
          </a:p>
        </p:txBody>
      </p:sp>
      <p:sp>
        <p:nvSpPr>
          <p:cNvPr id="116" name="Google Shape;116;p24"/>
          <p:cNvSpPr txBox="1"/>
          <p:nvPr/>
        </p:nvSpPr>
        <p:spPr>
          <a:xfrm>
            <a:off x="6307300" y="3967275"/>
            <a:ext cx="146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F3722B"/>
                </a:solidFill>
                <a:latin typeface="Montserrat"/>
                <a:ea typeface="Montserrat"/>
                <a:cs typeface="Montserrat"/>
                <a:sym typeface="Montserrat"/>
              </a:rPr>
              <a:t>Gender</a:t>
            </a:r>
            <a:endParaRPr b="1" sz="1800">
              <a:solidFill>
                <a:srgbClr val="F3722B"/>
              </a:solidFill>
              <a:latin typeface="Montserrat"/>
              <a:ea typeface="Montserrat"/>
              <a:cs typeface="Montserrat"/>
              <a:sym typeface="Montserrat"/>
            </a:endParaRPr>
          </a:p>
        </p:txBody>
      </p:sp>
      <p:sp>
        <p:nvSpPr>
          <p:cNvPr id="117" name="Google Shape;117;p24"/>
          <p:cNvSpPr/>
          <p:nvPr/>
        </p:nvSpPr>
        <p:spPr>
          <a:xfrm rot="1896308">
            <a:off x="300349" y="1842982"/>
            <a:ext cx="951414" cy="723530"/>
          </a:xfrm>
          <a:prstGeom prst="rightArrow">
            <a:avLst>
              <a:gd fmla="val 50000" name="adj1"/>
              <a:gd fmla="val 50000" name="adj2"/>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 name="Google Shape;118;p24"/>
          <p:cNvPicPr preferRelativeResize="0"/>
          <p:nvPr/>
        </p:nvPicPr>
        <p:blipFill rotWithShape="1">
          <a:blip r:embed="rId6">
            <a:alphaModFix/>
          </a:blip>
          <a:srcRect b="0" l="0" r="0" t="6208"/>
          <a:stretch/>
        </p:blipFill>
        <p:spPr>
          <a:xfrm>
            <a:off x="6137050" y="1888413"/>
            <a:ext cx="3066400" cy="1795775"/>
          </a:xfrm>
          <a:prstGeom prst="rect">
            <a:avLst/>
          </a:prstGeom>
          <a:noFill/>
          <a:ln>
            <a:noFill/>
          </a:ln>
        </p:spPr>
      </p:pic>
      <p:sp>
        <p:nvSpPr>
          <p:cNvPr id="119" name="Google Shape;119;p24"/>
          <p:cNvSpPr/>
          <p:nvPr/>
        </p:nvSpPr>
        <p:spPr>
          <a:xfrm rot="1896308">
            <a:off x="3019574" y="1803332"/>
            <a:ext cx="951414" cy="723530"/>
          </a:xfrm>
          <a:prstGeom prst="rightArrow">
            <a:avLst>
              <a:gd fmla="val 50000" name="adj1"/>
              <a:gd fmla="val 50000" name="adj2"/>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4"/>
          <p:cNvSpPr/>
          <p:nvPr/>
        </p:nvSpPr>
        <p:spPr>
          <a:xfrm rot="-8937712">
            <a:off x="7473270" y="3050390"/>
            <a:ext cx="951303" cy="723485"/>
          </a:xfrm>
          <a:prstGeom prst="rightArrow">
            <a:avLst>
              <a:gd fmla="val 50000" name="adj1"/>
              <a:gd fmla="val 50000" name="adj2"/>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